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3" r:id="rId2"/>
    <p:sldId id="285" r:id="rId3"/>
    <p:sldId id="352" r:id="rId4"/>
    <p:sldId id="353" r:id="rId5"/>
    <p:sldId id="354" r:id="rId6"/>
    <p:sldId id="355" r:id="rId7"/>
    <p:sldId id="287" r:id="rId8"/>
    <p:sldId id="289" r:id="rId9"/>
    <p:sldId id="288" r:id="rId10"/>
    <p:sldId id="335" r:id="rId11"/>
    <p:sldId id="307" r:id="rId12"/>
    <p:sldId id="308" r:id="rId13"/>
    <p:sldId id="310" r:id="rId14"/>
    <p:sldId id="341" r:id="rId15"/>
    <p:sldId id="321" r:id="rId16"/>
    <p:sldId id="322" r:id="rId17"/>
    <p:sldId id="324" r:id="rId18"/>
    <p:sldId id="336" r:id="rId19"/>
    <p:sldId id="327" r:id="rId20"/>
    <p:sldId id="328" r:id="rId21"/>
    <p:sldId id="329" r:id="rId22"/>
    <p:sldId id="330" r:id="rId23"/>
    <p:sldId id="337" r:id="rId24"/>
    <p:sldId id="312" r:id="rId25"/>
    <p:sldId id="313" r:id="rId26"/>
    <p:sldId id="296" r:id="rId27"/>
    <p:sldId id="334" r:id="rId28"/>
    <p:sldId id="348" r:id="rId29"/>
    <p:sldId id="342" r:id="rId30"/>
    <p:sldId id="343" r:id="rId31"/>
    <p:sldId id="344" r:id="rId32"/>
    <p:sldId id="345" r:id="rId33"/>
    <p:sldId id="346" r:id="rId34"/>
    <p:sldId id="347" r:id="rId35"/>
    <p:sldId id="350" r:id="rId36"/>
    <p:sldId id="351" r:id="rId37"/>
    <p:sldId id="30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Ravie" pitchFamily="82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Ravie" pitchFamily="82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Ravie" pitchFamily="82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Ravie" pitchFamily="82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Ravie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vie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vie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vie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vie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B66D"/>
    <a:srgbClr val="75BAFF"/>
    <a:srgbClr val="99CCFF"/>
    <a:srgbClr val="0066FF"/>
    <a:srgbClr val="3399FF"/>
    <a:srgbClr val="3333CC"/>
    <a:srgbClr val="00009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38" autoAdjust="0"/>
    <p:restoredTop sz="94660"/>
  </p:normalViewPr>
  <p:slideViewPr>
    <p:cSldViewPr>
      <p:cViewPr>
        <p:scale>
          <a:sx n="50" d="100"/>
          <a:sy n="50" d="100"/>
        </p:scale>
        <p:origin x="-94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2C1A88C-2893-4A38-A921-B1C4B78983E2}" type="datetimeFigureOut">
              <a:rPr lang="en-US"/>
              <a:pPr>
                <a:defRPr/>
              </a:pPr>
              <a:t>6/13/2008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6EFD3E-65A9-4894-835F-AC23E12BF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Invention vs Discovery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smtClean="0"/>
              <a:t>On the cusp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Picklists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1087-411E-4113-918C-C4B7342BF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A1EF-DE0B-4D46-8413-16F78F81F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7138-607A-404B-BA7D-EBDF9194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EE2A4-EC18-471B-9A80-820FA3E3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9C66-75AB-4121-A86B-FF0D0DA18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E224-F341-45F7-85BE-68C1CA28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AA6D-35AD-4956-8ECF-DB6F433F7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999B-BC82-4010-A161-758D3AF0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8B1C-DF7B-4727-BBCE-80E41E1F8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5FBA-74EC-4E60-817A-2F7F0537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9EBE-FA4C-47D3-9305-966E1D4A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CB04-88CE-4F19-A53B-CDFD645FB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B39B5EDF-1B22-45EF-97F4-CB3CEE3D6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4572000"/>
            <a:ext cx="9224962" cy="1143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2438400"/>
            <a:ext cx="85344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DHI-The                   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is for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54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INFORMATION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 </a:t>
            </a:r>
            <a:endParaRPr lang="en-US" sz="6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886200" y="1600200"/>
            <a:ext cx="2590800" cy="23622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75BAFF"/>
              </a:gs>
            </a:gsLst>
            <a:lin ang="18900000" scaled="1"/>
          </a:gradFill>
          <a:ln w="53975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0000" b="1" dirty="0" err="1">
                <a:solidFill>
                  <a:schemeClr val="bg1"/>
                </a:solidFill>
                <a:latin typeface="Georgia" pitchFamily="18" charset="0"/>
              </a:rPr>
              <a:t>i</a:t>
            </a:r>
            <a:endParaRPr lang="en-US" sz="20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Milk_vial_Black_Background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6254">
            <a:off x="7696200" y="4619625"/>
            <a:ext cx="1331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3505200"/>
            <a:ext cx="7239000" cy="1470025"/>
          </a:xfrm>
        </p:spPr>
        <p:txBody>
          <a:bodyPr/>
          <a:lstStyle/>
          <a:p>
            <a:r>
              <a:rPr lang="en-US" sz="7200" smtClean="0">
                <a:solidFill>
                  <a:schemeClr val="bg1"/>
                </a:solidFill>
              </a:rPr>
              <a:t>Johne’s Disease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1371600"/>
          </a:xfrm>
        </p:spPr>
        <p:txBody>
          <a:bodyPr/>
          <a:lstStyle/>
          <a:p>
            <a:r>
              <a:rPr lang="en-US" sz="7200" b="1" smtClean="0">
                <a:solidFill>
                  <a:srgbClr val="FFFF99"/>
                </a:solidFill>
              </a:rPr>
              <a:t>Could milk work?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85800" y="3886200"/>
            <a:ext cx="609600" cy="6096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chemeClr val="bg1"/>
                </a:solidFill>
              </a:rPr>
              <a:t>Johne’s</a:t>
            </a:r>
          </a:p>
        </p:txBody>
      </p:sp>
      <p:pic>
        <p:nvPicPr>
          <p:cNvPr id="44035" name="Picture 3" descr="M para TB bacter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1600200"/>
            <a:ext cx="4495800" cy="3676650"/>
          </a:xfrm>
          <a:noFill/>
          <a:ln w="25400">
            <a:solidFill>
              <a:schemeClr val="bg1"/>
            </a:solidFill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2438400"/>
            <a:ext cx="449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chemeClr val="bg1"/>
                </a:solidFill>
                <a:latin typeface="Arial" charset="0"/>
              </a:rPr>
              <a:t> Mycobacterium avium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subspecies  </a:t>
            </a:r>
            <a:r>
              <a:rPr lang="en-US" sz="2400" i="1">
                <a:solidFill>
                  <a:schemeClr val="bg1"/>
                </a:solidFill>
                <a:latin typeface="Arial" charset="0"/>
              </a:rPr>
              <a:t>paratuberculosis</a:t>
            </a:r>
            <a:br>
              <a:rPr lang="en-US" sz="2400" i="1">
                <a:solidFill>
                  <a:schemeClr val="bg1"/>
                </a:solidFill>
                <a:latin typeface="Arial" charset="0"/>
              </a:rPr>
            </a:br>
            <a:r>
              <a:rPr lang="en-US" sz="2400" i="1">
                <a:solidFill>
                  <a:schemeClr val="bg1"/>
                </a:solidFill>
                <a:latin typeface="Arial" charset="0"/>
              </a:rPr>
              <a:t>(MAP)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 animBg="1" advAuto="0"/>
      <p:bldP spid="440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429250" y="6553200"/>
            <a:ext cx="37147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charset="0"/>
              </a:rPr>
              <a:t>Robert  Whitlock,  University of Pennsylvania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209550"/>
            <a:ext cx="6096000" cy="6343650"/>
            <a:chOff x="1632" y="132"/>
            <a:chExt cx="3840" cy="3996"/>
          </a:xfrm>
        </p:grpSpPr>
        <p:pic>
          <p:nvPicPr>
            <p:cNvPr id="14343" name="Picture 4" descr="JD cow sid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32"/>
              <a:ext cx="384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5" descr="JD cow top"/>
            <p:cNvPicPr>
              <a:picLocks noChangeAspect="1" noChangeArrowheads="1"/>
            </p:cNvPicPr>
            <p:nvPr/>
          </p:nvPicPr>
          <p:blipFill>
            <a:blip r:embed="rId3"/>
            <a:srcRect l="870" b="870"/>
            <a:stretch>
              <a:fillRect/>
            </a:stretch>
          </p:blipFill>
          <p:spPr bwMode="auto">
            <a:xfrm>
              <a:off x="2784" y="1824"/>
              <a:ext cx="1728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4825" y="4114800"/>
            <a:ext cx="4724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Won First Place in County Fair - Two Months Prior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57200" y="274638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6000">
                <a:solidFill>
                  <a:schemeClr val="bg1"/>
                </a:solidFill>
                <a:latin typeface="Arial" charset="0"/>
              </a:rPr>
              <a:t>Johne’s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rear udder mil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763" y="-3175"/>
            <a:ext cx="4186237" cy="68611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23900" y="274638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6000">
                <a:solidFill>
                  <a:schemeClr val="bg1"/>
                </a:solidFill>
                <a:latin typeface="Arial" charset="0"/>
              </a:rPr>
              <a:t>Johne’s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14400" y="5362575"/>
            <a:ext cx="723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Arial" charset="0"/>
              </a:rPr>
              <a:t> 22% increase in total sample volume from 2006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474788"/>
          <a:ext cx="9144000" cy="3935412"/>
        </p:xfrm>
        <a:graphic>
          <a:graphicData uri="http://schemas.openxmlformats.org/presentationml/2006/ole">
            <p:oleObj spid="_x0000_s1026" name="Chart" r:id="rId3" imgW="6086517" imgH="2619383" progId="Excel.Sheet.8">
              <p:embed/>
            </p:oleObj>
          </a:graphicData>
        </a:graphic>
      </p:graphicFrame>
      <p:sp>
        <p:nvSpPr>
          <p:cNvPr id="850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Milk Johne’s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OleChart spid="84996" grpId="0"/>
      <p:bldP spid="850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Milk </a:t>
            </a:r>
            <a:r>
              <a:rPr lang="en-US" dirty="0" err="1" smtClean="0">
                <a:solidFill>
                  <a:schemeClr val="tx1"/>
                </a:solidFill>
              </a:rPr>
              <a:t>Johne’s</a:t>
            </a:r>
            <a:r>
              <a:rPr lang="en-US" dirty="0" smtClean="0">
                <a:solidFill>
                  <a:schemeClr val="tx1"/>
                </a:solidFill>
              </a:rPr>
              <a:t> Testing Program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76200" y="3429000"/>
            <a:ext cx="4876800" cy="2316163"/>
          </a:xfrm>
        </p:spPr>
        <p:txBody>
          <a:bodyPr/>
          <a:lstStyle/>
          <a:p>
            <a:pPr eaLnBrk="1" hangingPunct="1"/>
            <a:r>
              <a:rPr lang="en-US" smtClean="0"/>
              <a:t>Very Important Development</a:t>
            </a:r>
          </a:p>
          <a:p>
            <a:pPr lvl="1" eaLnBrk="1" hangingPunct="1"/>
            <a:r>
              <a:rPr lang="en-US" smtClean="0"/>
              <a:t>Links DHI to Animal Health Programs</a:t>
            </a:r>
          </a:p>
          <a:p>
            <a:pPr lvl="1" eaLnBrk="1" hangingPunct="1"/>
            <a:r>
              <a:rPr lang="en-US" smtClean="0"/>
              <a:t>Showcases DHI Infrastructure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9396" name="Picture 4" descr="MCj008862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588" y="1524000"/>
            <a:ext cx="21828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05000"/>
            <a:ext cx="48212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105400" y="3581400"/>
            <a:ext cx="1600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>
                <a:latin typeface="Clarendon Condensed" pitchFamily="18" charset="0"/>
              </a:rPr>
              <a:t>TB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400">
                <a:latin typeface="Clarendon Condensed" pitchFamily="18" charset="0"/>
              </a:rPr>
              <a:t>Brucellosis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400">
                <a:latin typeface="Clarendon Condensed" pitchFamily="18" charset="0"/>
              </a:rPr>
              <a:t>Salmonella</a:t>
            </a:r>
          </a:p>
          <a:p>
            <a:pPr algn="ctr">
              <a:spcBef>
                <a:spcPct val="50000"/>
              </a:spcBef>
            </a:pPr>
            <a:endParaRPr lang="en-US" sz="2000">
              <a:latin typeface="Clarendon Condensed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>
              <a:latin typeface="Clarendon Condensed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sz="2000">
              <a:latin typeface="Clarendon Condensed" pitchFamily="18" charset="0"/>
            </a:endParaRPr>
          </a:p>
        </p:txBody>
      </p:sp>
      <p:sp>
        <p:nvSpPr>
          <p:cNvPr id="59400" name="Content Placeholder 2"/>
          <p:cNvSpPr>
            <a:spLocks/>
          </p:cNvSpPr>
          <p:nvPr/>
        </p:nvSpPr>
        <p:spPr bwMode="auto">
          <a:xfrm>
            <a:off x="76200" y="12192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3200" dirty="0">
                <a:latin typeface="Arial" charset="0"/>
              </a:rPr>
              <a:t>National Voluntary Program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Arial" charset="0"/>
              </a:rPr>
              <a:t>Looking to </a:t>
            </a:r>
            <a:r>
              <a:rPr lang="en-US" sz="2800" dirty="0" smtClean="0">
                <a:latin typeface="Arial" charset="0"/>
              </a:rPr>
              <a:t>DHI </a:t>
            </a:r>
            <a:r>
              <a:rPr lang="en-US" sz="2800" dirty="0">
                <a:latin typeface="Arial" charset="0"/>
              </a:rPr>
              <a:t>as industry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8" grpId="0"/>
      <p:bldP spid="594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Milk Johne’s Testing Program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6858000" cy="2743200"/>
          </a:xfrm>
        </p:spPr>
        <p:txBody>
          <a:bodyPr/>
          <a:lstStyle/>
          <a:p>
            <a:pPr eaLnBrk="1" hangingPunct="1"/>
            <a:r>
              <a:rPr lang="en-US" smtClean="0"/>
              <a:t>Advantages for Voluntary Program</a:t>
            </a:r>
          </a:p>
          <a:p>
            <a:pPr lvl="1" eaLnBrk="1" hangingPunct="1"/>
            <a:r>
              <a:rPr lang="en-US" smtClean="0"/>
              <a:t>Sample’s already in labs</a:t>
            </a:r>
          </a:p>
          <a:p>
            <a:pPr lvl="1" eaLnBrk="1" hangingPunct="1"/>
            <a:r>
              <a:rPr lang="en-US" smtClean="0"/>
              <a:t>Program built into dairy software</a:t>
            </a:r>
          </a:p>
          <a:p>
            <a:pPr lvl="1" eaLnBrk="1" hangingPunct="1"/>
            <a:r>
              <a:rPr lang="en-US" smtClean="0"/>
              <a:t>Linked with performance data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00600" y="4178300"/>
            <a:ext cx="4114800" cy="3289300"/>
            <a:chOff x="432" y="1248"/>
            <a:chExt cx="4896" cy="3800"/>
          </a:xfrm>
        </p:grpSpPr>
        <p:pic>
          <p:nvPicPr>
            <p:cNvPr id="17414" name="Picture 5" descr="milk-vial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488"/>
              <a:ext cx="4896" cy="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24" y="1248"/>
              <a:ext cx="4368" cy="15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7178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 Black"/>
                </a:rPr>
                <a:t>Convenience!</a:t>
              </a:r>
            </a:p>
          </p:txBody>
        </p:sp>
      </p:grpSp>
      <p:sp>
        <p:nvSpPr>
          <p:cNvPr id="60423" name="Rectangle 7"/>
          <p:cNvSpPr>
            <a:spLocks noChangeArrowheads="1"/>
          </p:cNvSpPr>
          <p:nvPr/>
        </p:nvSpPr>
        <p:spPr bwMode="auto">
          <a:xfrm rot="-769601">
            <a:off x="533400" y="3962400"/>
            <a:ext cx="2209800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0000">
                <a:solidFill>
                  <a:srgbClr val="006600"/>
                </a:solidFill>
                <a:latin typeface="Stencil" pitchFamily="82" charset="0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Herd Management Report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" y="1622425"/>
            <a:ext cx="11125200" cy="411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5800" y="3124200"/>
            <a:ext cx="457200" cy="4572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57200" y="2647950"/>
            <a:ext cx="129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9600">
                <a:solidFill>
                  <a:srgbClr val="FFFF99"/>
                </a:solidFill>
                <a:latin typeface="Forte" pitchFamily="66" charset="0"/>
                <a:sym typeface="Wingdings" pitchFamily="2" charset="2"/>
              </a:rPr>
              <a:t>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590800"/>
            <a:ext cx="7086600" cy="1470025"/>
          </a:xfrm>
        </p:spPr>
        <p:txBody>
          <a:bodyPr/>
          <a:lstStyle/>
          <a:p>
            <a:pPr algn="l"/>
            <a:r>
              <a:rPr lang="en-US" sz="5400" smtClean="0">
                <a:solidFill>
                  <a:srgbClr val="969696"/>
                </a:solidFill>
              </a:rPr>
              <a:t>Johne’s Disease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1371600"/>
          </a:xfrm>
        </p:spPr>
        <p:txBody>
          <a:bodyPr/>
          <a:lstStyle/>
          <a:p>
            <a:r>
              <a:rPr lang="en-US" sz="7200" b="1" smtClean="0">
                <a:solidFill>
                  <a:srgbClr val="FFFF99"/>
                </a:solidFill>
              </a:rPr>
              <a:t>Could milk work?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3810000"/>
            <a:ext cx="8077200" cy="1470025"/>
            <a:chOff x="384" y="2400"/>
            <a:chExt cx="5088" cy="926"/>
          </a:xfrm>
        </p:grpSpPr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1008" y="2400"/>
              <a:ext cx="4464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7200">
                  <a:solidFill>
                    <a:schemeClr val="bg1"/>
                  </a:solidFill>
                  <a:latin typeface="Arial" charset="0"/>
                </a:rPr>
                <a:t>Leukosis</a:t>
              </a:r>
            </a:p>
          </p:txBody>
        </p:sp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384" y="2654"/>
              <a:ext cx="384" cy="384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834" name="Picture 10" descr="Milk_vial_Black_Background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6254">
            <a:off x="7696200" y="4619625"/>
            <a:ext cx="1331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778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32" grpId="0"/>
      <p:bldP spid="77826" grpId="0"/>
      <p:bldP spid="778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1219200"/>
            <a:ext cx="4648200" cy="45323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Leukosis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04800" y="193675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chemeClr val="bg1"/>
                </a:solidFill>
                <a:latin typeface="Arial" charset="0"/>
              </a:rPr>
              <a:t>BLV – Bovine Leukosis Virus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; Enzoonotic Bovine Leukosis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048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6000">
                <a:solidFill>
                  <a:schemeClr val="bg1"/>
                </a:solidFill>
                <a:latin typeface="Arial" charset="0"/>
              </a:rPr>
              <a:t>Leukosis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736725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 b="1" i="1">
                <a:solidFill>
                  <a:srgbClr val="003300"/>
                </a:solidFill>
                <a:latin typeface="Arial" charset="0"/>
              </a:rPr>
              <a:t>Mission Statement</a:t>
            </a:r>
            <a:r>
              <a:rPr lang="en-US" sz="2000">
                <a:solidFill>
                  <a:srgbClr val="003300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 i="1">
                <a:latin typeface="Arial" charset="0"/>
              </a:rPr>
              <a:t>“To serve National DHIA members and the dairy industry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 i="1">
                <a:latin typeface="Arial" charset="0"/>
              </a:rPr>
              <a:t>in </a:t>
            </a:r>
            <a:r>
              <a:rPr lang="en-US" sz="2000" b="1" i="1">
                <a:solidFill>
                  <a:srgbClr val="FF6600"/>
                </a:solidFill>
                <a:latin typeface="Arial" charset="0"/>
              </a:rPr>
              <a:t>advancing dairy information services</a:t>
            </a:r>
            <a:r>
              <a:rPr lang="en-US" sz="2000" i="1">
                <a:latin typeface="Arial" charset="0"/>
              </a:rPr>
              <a:t>.”</a:t>
            </a:r>
            <a:endParaRPr lang="en-US" sz="20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 b="1">
                <a:latin typeface="Arial" charset="0"/>
              </a:rPr>
              <a:t>	</a:t>
            </a:r>
            <a:endParaRPr lang="en-US" sz="20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 b="1" i="1">
                <a:solidFill>
                  <a:srgbClr val="003300"/>
                </a:solidFill>
                <a:latin typeface="Arial" charset="0"/>
              </a:rPr>
              <a:t>Vision Statement</a:t>
            </a:r>
            <a:r>
              <a:rPr lang="en-US" sz="2000"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 National DHIA will lead the dairy information industry to create,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utilize and advance world class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information resources</a:t>
            </a:r>
            <a:r>
              <a:rPr lang="en-US" sz="2000"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that are accurate, credible and uniform. 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We will accomplish this by: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- Ensuring information accuracy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- Representing and supporting our members’ interests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- Being the 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direct voice for the dairy information industry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000">
                <a:latin typeface="Arial" charset="0"/>
              </a:rPr>
              <a:t>- Working with industry partners</a:t>
            </a:r>
          </a:p>
          <a:p>
            <a:pPr algn="ctr" eaLnBrk="0" hangingPunct="0">
              <a:spcBef>
                <a:spcPct val="0"/>
              </a:spcBef>
              <a:buFontTx/>
              <a:buNone/>
              <a:tabLst>
                <a:tab pos="914400" algn="l"/>
              </a:tabLst>
            </a:pPr>
            <a:endParaRPr lang="en-US" sz="2000">
              <a:latin typeface="Arial" charset="0"/>
            </a:endParaRPr>
          </a:p>
        </p:txBody>
      </p:sp>
      <p:pic>
        <p:nvPicPr>
          <p:cNvPr id="34822" name="Picture 6" descr="DHIAlo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2743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0813" y="914400"/>
            <a:ext cx="8993187" cy="5410200"/>
            <a:chOff x="95" y="576"/>
            <a:chExt cx="5665" cy="3408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" y="576"/>
              <a:ext cx="5192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95" y="1116"/>
              <a:ext cx="1285" cy="304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NAH</a:t>
              </a:r>
              <a:r>
                <a:rPr lang="en-US" sz="2400">
                  <a:latin typeface="Arial" charset="0"/>
                </a:rPr>
                <a:t>MS ‘96</a:t>
              </a:r>
            </a:p>
          </p:txBody>
        </p:sp>
      </p:grp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3505200" cy="1143000"/>
          </a:xfrm>
        </p:spPr>
        <p:txBody>
          <a:bodyPr/>
          <a:lstStyle/>
          <a:p>
            <a:pPr algn="l"/>
            <a:r>
              <a:rPr lang="en-US" sz="6000" smtClean="0">
                <a:solidFill>
                  <a:schemeClr val="bg1"/>
                </a:solidFill>
              </a:rPr>
              <a:t>Leukosis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04800" y="193675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4800"/>
            <a:ext cx="4419600" cy="30051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2825"/>
            <a:ext cx="50292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124200"/>
            <a:ext cx="1828800" cy="1749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04800" y="-76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6000">
                <a:solidFill>
                  <a:schemeClr val="bg1"/>
                </a:solidFill>
                <a:latin typeface="Arial" charset="0"/>
              </a:rPr>
              <a:t>Leukosis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5025"/>
            <a:ext cx="91440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Leukosis Milk Testing Program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solidFill>
            <a:schemeClr val="bg1">
              <a:alpha val="79999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800" i="1">
                <a:solidFill>
                  <a:srgbClr val="EE2D00"/>
                </a:solidFill>
                <a:latin typeface="Rockwell Extra Bold" pitchFamily="18" charset="0"/>
              </a:rPr>
              <a:t>It’s the information!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0"/>
          <p:cNvGrpSpPr>
            <a:grpSpLocks/>
          </p:cNvGrpSpPr>
          <p:nvPr/>
        </p:nvGrpSpPr>
        <p:grpSpPr bwMode="auto">
          <a:xfrm>
            <a:off x="457200" y="2209800"/>
            <a:ext cx="1295400" cy="1555750"/>
            <a:chOff x="288" y="1668"/>
            <a:chExt cx="816" cy="980"/>
          </a:xfrm>
        </p:grpSpPr>
        <p:sp>
          <p:nvSpPr>
            <p:cNvPr id="25612" name="Rectangle 2"/>
            <p:cNvSpPr>
              <a:spLocks noChangeArrowheads="1"/>
            </p:cNvSpPr>
            <p:nvPr/>
          </p:nvSpPr>
          <p:spPr bwMode="auto">
            <a:xfrm>
              <a:off x="432" y="1968"/>
              <a:ext cx="288" cy="288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3"/>
            <p:cNvSpPr txBox="1">
              <a:spLocks noChangeArrowheads="1"/>
            </p:cNvSpPr>
            <p:nvPr/>
          </p:nvSpPr>
          <p:spPr bwMode="auto">
            <a:xfrm>
              <a:off x="288" y="1668"/>
              <a:ext cx="81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9600">
                  <a:solidFill>
                    <a:srgbClr val="FFFF99"/>
                  </a:solidFill>
                  <a:latin typeface="Forte" pitchFamily="66" charset="0"/>
                  <a:sym typeface="Wingdings" pitchFamily="2" charset="2"/>
                </a:rPr>
                <a:t></a:t>
              </a:r>
            </a:p>
          </p:txBody>
        </p:sp>
      </p:grpSp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2209800"/>
            <a:ext cx="7086600" cy="1470025"/>
          </a:xfrm>
        </p:spPr>
        <p:txBody>
          <a:bodyPr/>
          <a:lstStyle/>
          <a:p>
            <a:pPr algn="l"/>
            <a:r>
              <a:rPr lang="en-US" sz="5400" smtClean="0">
                <a:solidFill>
                  <a:srgbClr val="969696"/>
                </a:solidFill>
              </a:rPr>
              <a:t>Johne’s Disease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1371600"/>
          </a:xfrm>
        </p:spPr>
        <p:txBody>
          <a:bodyPr/>
          <a:lstStyle/>
          <a:p>
            <a:r>
              <a:rPr lang="en-US" sz="7200" b="1" smtClean="0">
                <a:solidFill>
                  <a:srgbClr val="FFFF99"/>
                </a:solidFill>
              </a:rPr>
              <a:t>Could milk work?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9600" y="4800600"/>
            <a:ext cx="8077200" cy="1470025"/>
            <a:chOff x="384" y="3202"/>
            <a:chExt cx="5088" cy="926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1008" y="3202"/>
              <a:ext cx="4464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7200">
                  <a:solidFill>
                    <a:schemeClr val="bg1"/>
                  </a:solidFill>
                  <a:latin typeface="Arial" charset="0"/>
                </a:rPr>
                <a:t>BVD</a:t>
              </a: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384" y="3456"/>
              <a:ext cx="384" cy="384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1600200" y="342900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5400">
                <a:solidFill>
                  <a:srgbClr val="969696"/>
                </a:solidFill>
                <a:latin typeface="Arial" charset="0"/>
              </a:rPr>
              <a:t>Leukosis Disease</a:t>
            </a: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685800" y="3886200"/>
            <a:ext cx="457200" cy="4572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457200" y="3397250"/>
            <a:ext cx="129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9600">
                <a:solidFill>
                  <a:srgbClr val="FFFF99"/>
                </a:solidFill>
                <a:latin typeface="Forte" pitchFamily="66" charset="0"/>
                <a:sym typeface="Wingdings" pitchFamily="2" charset="2"/>
              </a:rPr>
              <a:t></a:t>
            </a:r>
          </a:p>
        </p:txBody>
      </p:sp>
      <p:pic>
        <p:nvPicPr>
          <p:cNvPr id="25609" name="Picture 16" descr="Milk_vial_Black_Background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6254">
            <a:off x="7696200" y="4619625"/>
            <a:ext cx="1331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09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BVD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762000"/>
            <a:ext cx="7086600" cy="5829300"/>
            <a:chOff x="1200" y="480"/>
            <a:chExt cx="4464" cy="3672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480"/>
              <a:ext cx="4176" cy="312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663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1920"/>
              <a:ext cx="2225" cy="223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chemeClr val="bg1"/>
                </a:solidFill>
                <a:latin typeface="Arial" charset="0"/>
              </a:rPr>
              <a:t> Bovine Viral Diarrhea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048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6000">
                <a:solidFill>
                  <a:schemeClr val="bg1"/>
                </a:solidFill>
                <a:latin typeface="Arial" charset="0"/>
              </a:rPr>
              <a:t>BVD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57150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BVD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2686050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152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6000">
                <a:solidFill>
                  <a:schemeClr val="bg1"/>
                </a:solidFill>
                <a:latin typeface="Arial" charset="0"/>
              </a:rPr>
              <a:t>BVD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 l="22855" r="30472"/>
          <a:stretch>
            <a:fillRect/>
          </a:stretch>
        </p:blipFill>
        <p:spPr bwMode="auto">
          <a:xfrm>
            <a:off x="844550" y="2781300"/>
            <a:ext cx="2736850" cy="4343400"/>
          </a:xfrm>
          <a:prstGeom prst="rect">
            <a:avLst/>
          </a:prstGeom>
          <a:noFill/>
          <a:ln w="1587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BVD Milk Testing Program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Traditional Program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In line samples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Ear notch</a:t>
            </a:r>
          </a:p>
          <a:p>
            <a:pPr lvl="1"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1600200"/>
            <a:ext cx="4757737" cy="4625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381000" y="1657350"/>
            <a:ext cx="85344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BVD Milk Testing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038600"/>
          </a:xfrm>
        </p:spPr>
        <p:txBody>
          <a:bodyPr/>
          <a:lstStyle/>
          <a:p>
            <a:r>
              <a:rPr lang="en-US" sz="2800" smtClean="0"/>
              <a:t>1000-Head Herd </a:t>
            </a:r>
            <a:r>
              <a:rPr lang="en-US" sz="2000" smtClean="0"/>
              <a:t>($150 pooling fee)</a:t>
            </a:r>
          </a:p>
          <a:p>
            <a:pPr lvl="1"/>
            <a:r>
              <a:rPr lang="en-US" sz="2400" smtClean="0"/>
              <a:t>4 PCR X $40 = $160</a:t>
            </a:r>
          </a:p>
          <a:p>
            <a:endParaRPr lang="en-US" sz="2800" smtClean="0"/>
          </a:p>
          <a:p>
            <a:pPr lvl="1"/>
            <a:r>
              <a:rPr lang="en-US" sz="2400" smtClean="0"/>
              <a:t>5 PCR X $40 = $200</a:t>
            </a:r>
          </a:p>
          <a:p>
            <a:endParaRPr lang="en-US" sz="2800" smtClean="0"/>
          </a:p>
          <a:p>
            <a:pPr lvl="1"/>
            <a:r>
              <a:rPr lang="en-US" sz="2400" smtClean="0"/>
              <a:t>50 ELISA X $6 = $300</a:t>
            </a:r>
          </a:p>
          <a:p>
            <a:endParaRPr lang="en-US" sz="2800" smtClean="0"/>
          </a:p>
          <a:p>
            <a:pPr lvl="1"/>
            <a:r>
              <a:rPr lang="en-US" sz="2400" smtClean="0"/>
              <a:t>Total $810/1000 = $0.81/Cow ($0.50-$2.50)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514600" y="2984500"/>
            <a:ext cx="1524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Verdana" pitchFamily="34" charset="0"/>
              </a:rPr>
              <a:t>250 Samples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038600" y="2984500"/>
            <a:ext cx="1524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Verdana" pitchFamily="34" charset="0"/>
              </a:rPr>
              <a:t>250 Samples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086600" y="2984500"/>
            <a:ext cx="1524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Verdana" pitchFamily="34" charset="0"/>
              </a:rPr>
              <a:t>250 Samples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14600" y="3898900"/>
            <a:ext cx="1219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 b="1">
                <a:latin typeface="Verdana" pitchFamily="34" charset="0"/>
              </a:rPr>
              <a:t>50 Samples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33800" y="3898900"/>
            <a:ext cx="1219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 b="1">
                <a:latin typeface="Verdana" pitchFamily="34" charset="0"/>
              </a:rPr>
              <a:t>50 Samples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6172200" y="3898900"/>
            <a:ext cx="1219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 b="1">
                <a:latin typeface="Verdana" pitchFamily="34" charset="0"/>
              </a:rPr>
              <a:t>50 Samples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7391400" y="3898900"/>
            <a:ext cx="1219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200" b="1">
                <a:latin typeface="Verdana" pitchFamily="34" charset="0"/>
              </a:rPr>
              <a:t>50 Samples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2527300" y="4762500"/>
            <a:ext cx="6019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>
                <a:latin typeface="Verdana" pitchFamily="34" charset="0"/>
              </a:rPr>
              <a:t>50 Samples</a:t>
            </a: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2527300" y="4851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2527300" y="50419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2527300" y="49403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6337300" y="4953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2794000" y="47625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8255000" y="47625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30353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>
            <a:off x="32639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35052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>
            <a:off x="37592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>
            <a:off x="4013200" y="47625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>
            <a:off x="42545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45085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>
            <a:off x="47371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>
            <a:off x="79756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9"/>
          <p:cNvSpPr>
            <a:spLocks noChangeShapeType="1"/>
          </p:cNvSpPr>
          <p:nvPr/>
        </p:nvSpPr>
        <p:spPr bwMode="auto">
          <a:xfrm>
            <a:off x="77089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>
            <a:off x="74168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31"/>
          <p:cNvSpPr>
            <a:spLocks noChangeShapeType="1"/>
          </p:cNvSpPr>
          <p:nvPr/>
        </p:nvSpPr>
        <p:spPr bwMode="auto">
          <a:xfrm>
            <a:off x="71501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32"/>
          <p:cNvSpPr>
            <a:spLocks noChangeShapeType="1"/>
          </p:cNvSpPr>
          <p:nvPr/>
        </p:nvSpPr>
        <p:spPr bwMode="auto">
          <a:xfrm>
            <a:off x="68707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3"/>
          <p:cNvSpPr>
            <a:spLocks noChangeShapeType="1"/>
          </p:cNvSpPr>
          <p:nvPr/>
        </p:nvSpPr>
        <p:spPr bwMode="auto">
          <a:xfrm>
            <a:off x="65913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4"/>
          <p:cNvSpPr>
            <a:spLocks noChangeShapeType="1"/>
          </p:cNvSpPr>
          <p:nvPr/>
        </p:nvSpPr>
        <p:spPr bwMode="auto">
          <a:xfrm>
            <a:off x="6337300" y="4775200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57400" y="2984500"/>
            <a:ext cx="5029200" cy="3055938"/>
            <a:chOff x="1296" y="1880"/>
            <a:chExt cx="3168" cy="1925"/>
          </a:xfrm>
        </p:grpSpPr>
        <p:sp>
          <p:nvSpPr>
            <p:cNvPr id="29731" name="Text Box 6"/>
            <p:cNvSpPr txBox="1">
              <a:spLocks noChangeArrowheads="1"/>
            </p:cNvSpPr>
            <p:nvPr/>
          </p:nvSpPr>
          <p:spPr bwMode="auto">
            <a:xfrm>
              <a:off x="3504" y="1880"/>
              <a:ext cx="960" cy="198"/>
            </a:xfrm>
            <a:prstGeom prst="rect">
              <a:avLst/>
            </a:prstGeom>
            <a:solidFill>
              <a:schemeClr val="accent2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lang="en-US" sz="1400" b="1">
                  <a:latin typeface="Verdana" pitchFamily="34" charset="0"/>
                </a:rPr>
                <a:t>250 Samples</a:t>
              </a:r>
            </a:p>
          </p:txBody>
        </p:sp>
        <p:sp>
          <p:nvSpPr>
            <p:cNvPr id="29732" name="Text Box 10"/>
            <p:cNvSpPr txBox="1">
              <a:spLocks noChangeArrowheads="1"/>
            </p:cNvSpPr>
            <p:nvPr/>
          </p:nvSpPr>
          <p:spPr bwMode="auto">
            <a:xfrm>
              <a:off x="3120" y="2456"/>
              <a:ext cx="768" cy="179"/>
            </a:xfrm>
            <a:prstGeom prst="rect">
              <a:avLst/>
            </a:prstGeom>
            <a:solidFill>
              <a:schemeClr val="accent2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sz="1200" b="1">
                  <a:latin typeface="Verdana" pitchFamily="34" charset="0"/>
                </a:rPr>
                <a:t>50 Samples</a:t>
              </a:r>
            </a:p>
          </p:txBody>
        </p:sp>
        <p:sp>
          <p:nvSpPr>
            <p:cNvPr id="29733" name="Rectangle 35"/>
            <p:cNvSpPr>
              <a:spLocks noChangeArrowheads="1"/>
            </p:cNvSpPr>
            <p:nvPr/>
          </p:nvSpPr>
          <p:spPr bwMode="auto">
            <a:xfrm>
              <a:off x="2360" y="3096"/>
              <a:ext cx="192" cy="96"/>
            </a:xfrm>
            <a:prstGeom prst="rect">
              <a:avLst/>
            </a:prstGeom>
            <a:solidFill>
              <a:schemeClr val="accent2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Text Box 36"/>
            <p:cNvSpPr txBox="1">
              <a:spLocks noChangeArrowheads="1"/>
            </p:cNvSpPr>
            <p:nvPr/>
          </p:nvSpPr>
          <p:spPr bwMode="auto">
            <a:xfrm>
              <a:off x="1296" y="3568"/>
              <a:ext cx="864" cy="237"/>
            </a:xfrm>
            <a:prstGeom prst="rect">
              <a:avLst/>
            </a:prstGeom>
            <a:solidFill>
              <a:schemeClr val="accent2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lang="en-US">
                  <a:latin typeface="Verdana" pitchFamily="34" charset="0"/>
                </a:rPr>
                <a:t>PI Cow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9" grpId="0" animBg="1"/>
      <p:bldP spid="74754" grpId="0"/>
      <p:bldP spid="747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685800" y="3886200"/>
            <a:ext cx="457200" cy="4572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Rectangle 12"/>
          <p:cNvSpPr>
            <a:spLocks noChangeArrowheads="1"/>
          </p:cNvSpPr>
          <p:nvPr/>
        </p:nvSpPr>
        <p:spPr bwMode="auto">
          <a:xfrm>
            <a:off x="704850" y="3086100"/>
            <a:ext cx="457200" cy="4572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457200" y="3397250"/>
            <a:ext cx="129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9600">
                <a:solidFill>
                  <a:srgbClr val="FFFF99"/>
                </a:solidFill>
                <a:latin typeface="Forte" pitchFamily="66" charset="0"/>
                <a:sym typeface="Wingdings" pitchFamily="2" charset="2"/>
              </a:rPr>
              <a:t>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457200" y="1828800"/>
            <a:ext cx="1295400" cy="1555750"/>
            <a:chOff x="288" y="1668"/>
            <a:chExt cx="816" cy="980"/>
          </a:xfrm>
        </p:grpSpPr>
        <p:sp>
          <p:nvSpPr>
            <p:cNvPr id="55299" name="Rectangle 2"/>
            <p:cNvSpPr>
              <a:spLocks noChangeArrowheads="1"/>
            </p:cNvSpPr>
            <p:nvPr/>
          </p:nvSpPr>
          <p:spPr bwMode="auto">
            <a:xfrm>
              <a:off x="432" y="1968"/>
              <a:ext cx="288" cy="288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0" name="Text Box 3"/>
            <p:cNvSpPr txBox="1">
              <a:spLocks noChangeArrowheads="1"/>
            </p:cNvSpPr>
            <p:nvPr/>
          </p:nvSpPr>
          <p:spPr bwMode="auto">
            <a:xfrm>
              <a:off x="288" y="1668"/>
              <a:ext cx="81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9600">
                  <a:solidFill>
                    <a:srgbClr val="FFFF99"/>
                  </a:solidFill>
                  <a:latin typeface="Forte" pitchFamily="66" charset="0"/>
                  <a:sym typeface="Wingdings" pitchFamily="2" charset="2"/>
                </a:rPr>
                <a:t></a:t>
              </a:r>
            </a:p>
          </p:txBody>
        </p:sp>
      </p:grpSp>
      <p:sp>
        <p:nvSpPr>
          <p:cNvPr id="5530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1828800"/>
            <a:ext cx="7086600" cy="1470025"/>
          </a:xfrm>
        </p:spPr>
        <p:txBody>
          <a:bodyPr/>
          <a:lstStyle/>
          <a:p>
            <a:pPr algn="l"/>
            <a:r>
              <a:rPr lang="en-US" sz="5400" smtClean="0">
                <a:solidFill>
                  <a:srgbClr val="969696"/>
                </a:solidFill>
              </a:rPr>
              <a:t>Johne’s Disease</a:t>
            </a:r>
          </a:p>
        </p:txBody>
      </p:sp>
      <p:sp>
        <p:nvSpPr>
          <p:cNvPr id="55302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14400"/>
            <a:ext cx="9144000" cy="137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7200" b="1" smtClean="0">
                <a:solidFill>
                  <a:srgbClr val="FFFF99"/>
                </a:solidFill>
              </a:rPr>
              <a:t>Could milk work?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9600" y="4800600"/>
            <a:ext cx="8077200" cy="1470025"/>
            <a:chOff x="384" y="3202"/>
            <a:chExt cx="5088" cy="926"/>
          </a:xfrm>
        </p:grpSpPr>
        <p:sp>
          <p:nvSpPr>
            <p:cNvPr id="55304" name="Rectangle 7"/>
            <p:cNvSpPr>
              <a:spLocks noChangeArrowheads="1"/>
            </p:cNvSpPr>
            <p:nvPr/>
          </p:nvSpPr>
          <p:spPr bwMode="auto">
            <a:xfrm>
              <a:off x="1008" y="3202"/>
              <a:ext cx="4464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7200">
                  <a:solidFill>
                    <a:schemeClr val="bg1"/>
                  </a:solidFill>
                  <a:latin typeface="Arial" charset="0"/>
                </a:rPr>
                <a:t>Progesterone</a:t>
              </a:r>
            </a:p>
          </p:txBody>
        </p:sp>
        <p:sp>
          <p:nvSpPr>
            <p:cNvPr id="55305" name="Rectangle 8"/>
            <p:cNvSpPr>
              <a:spLocks noChangeArrowheads="1"/>
            </p:cNvSpPr>
            <p:nvPr/>
          </p:nvSpPr>
          <p:spPr bwMode="auto">
            <a:xfrm>
              <a:off x="384" y="3456"/>
              <a:ext cx="384" cy="384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1600200" y="262255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5400">
                <a:solidFill>
                  <a:srgbClr val="969696"/>
                </a:solidFill>
                <a:latin typeface="Arial" charset="0"/>
              </a:rPr>
              <a:t>Leukosis Disease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129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9600">
                <a:solidFill>
                  <a:srgbClr val="FFFF99"/>
                </a:solidFill>
                <a:latin typeface="Forte" pitchFamily="66" charset="0"/>
                <a:sym typeface="Wingdings" pitchFamily="2" charset="2"/>
              </a:rPr>
              <a:t></a:t>
            </a:r>
          </a:p>
        </p:txBody>
      </p:sp>
      <p:pic>
        <p:nvPicPr>
          <p:cNvPr id="55309" name="Picture 16" descr="Milk_vial_Black_Background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6254">
            <a:off x="7696200" y="4619625"/>
            <a:ext cx="1331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Rectangle 9"/>
          <p:cNvSpPr>
            <a:spLocks noChangeArrowheads="1"/>
          </p:cNvSpPr>
          <p:nvPr/>
        </p:nvSpPr>
        <p:spPr bwMode="auto">
          <a:xfrm>
            <a:off x="1600200" y="342900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5400">
                <a:solidFill>
                  <a:srgbClr val="969696"/>
                </a:solidFill>
                <a:latin typeface="Arial" charset="0"/>
              </a:rPr>
              <a:t>BVD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09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412750" y="3810000"/>
            <a:ext cx="4616450" cy="2743200"/>
            <a:chOff x="198" y="2304"/>
            <a:chExt cx="2908" cy="1728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9" y="2304"/>
              <a:ext cx="2907" cy="13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198" y="3659"/>
              <a:ext cx="2907" cy="3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Figure 1. The estrus cycle near the time of ovulation.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Progesterone Testing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78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Progesterone ELISA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Individual animal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Quantitative </a:t>
            </a:r>
            <a:r>
              <a:rPr lang="en-US" dirty="0" smtClean="0">
                <a:solidFill>
                  <a:schemeClr val="bg1"/>
                </a:solidFill>
              </a:rPr>
              <a:t>ELISA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High/low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876800" y="3124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Arial" charset="0"/>
              </a:rPr>
              <a:t>Evaluation of Synchronization</a:t>
            </a:r>
          </a:p>
          <a:p>
            <a:pPr marL="742950" lvl="1" indent="-285750" eaLnBrk="0" hangingPunct="0">
              <a:lnSpc>
                <a:spcPct val="90000"/>
              </a:lnSpc>
              <a:buFontTx/>
              <a:buChar char="–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Progesterone from functional CL</a:t>
            </a:r>
          </a:p>
          <a:p>
            <a:pPr marL="742950" lvl="1" indent="-285750" eaLnBrk="0" hangingPunct="0">
              <a:lnSpc>
                <a:spcPct val="90000"/>
              </a:lnSpc>
              <a:buFontTx/>
              <a:buChar char="–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CL required to respond to 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8" grpId="0" bldLvl="2" autoUpdateAnimBg="0"/>
      <p:bldP spid="49159" grpId="0" build="allAtOnce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800"/>
            <a:ext cx="3470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228600" y="1828800"/>
            <a:ext cx="4191000" cy="4572000"/>
            <a:chOff x="144" y="1152"/>
            <a:chExt cx="2640" cy="2880"/>
          </a:xfrm>
        </p:grpSpPr>
        <p:sp>
          <p:nvSpPr>
            <p:cNvPr id="60420" name="Rectangle 21"/>
            <p:cNvSpPr>
              <a:spLocks noChangeArrowheads="1"/>
            </p:cNvSpPr>
            <p:nvPr/>
          </p:nvSpPr>
          <p:spPr bwMode="auto">
            <a:xfrm>
              <a:off x="144" y="1152"/>
              <a:ext cx="2640" cy="28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>
                <a:latin typeface="Arial" charset="0"/>
              </a:endParaRPr>
            </a:p>
          </p:txBody>
        </p:sp>
        <p:grpSp>
          <p:nvGrpSpPr>
            <p:cNvPr id="60421" name="Group 18"/>
            <p:cNvGrpSpPr>
              <a:grpSpLocks/>
            </p:cNvGrpSpPr>
            <p:nvPr/>
          </p:nvGrpSpPr>
          <p:grpSpPr bwMode="auto">
            <a:xfrm>
              <a:off x="288" y="1248"/>
              <a:ext cx="2400" cy="2691"/>
              <a:chOff x="5016500" y="196851"/>
              <a:chExt cx="3962400" cy="4992997"/>
            </a:xfrm>
          </p:grpSpPr>
          <p:grpSp>
            <p:nvGrpSpPr>
              <p:cNvPr id="60422" name="Group 4"/>
              <p:cNvGrpSpPr>
                <a:grpSpLocks/>
              </p:cNvGrpSpPr>
              <p:nvPr/>
            </p:nvGrpSpPr>
            <p:grpSpPr bwMode="auto">
              <a:xfrm>
                <a:off x="5016500" y="196851"/>
                <a:ext cx="3962400" cy="4262136"/>
                <a:chOff x="3160" y="124"/>
                <a:chExt cx="2496" cy="4093"/>
              </a:xfrm>
            </p:grpSpPr>
            <p:grpSp>
              <p:nvGrpSpPr>
                <p:cNvPr id="60423" name="Group 5"/>
                <p:cNvGrpSpPr>
                  <a:grpSpLocks/>
                </p:cNvGrpSpPr>
                <p:nvPr/>
              </p:nvGrpSpPr>
              <p:grpSpPr bwMode="auto">
                <a:xfrm>
                  <a:off x="3216" y="266"/>
                  <a:ext cx="2304" cy="3840"/>
                  <a:chOff x="3504" y="624"/>
                  <a:chExt cx="2016" cy="3456"/>
                </a:xfrm>
              </p:grpSpPr>
              <p:sp>
                <p:nvSpPr>
                  <p:cNvPr id="6042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624"/>
                    <a:ext cx="2016" cy="34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000000">
                        <a:alpha val="0"/>
                      </a:srgb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6042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3100"/>
                    <a:ext cx="1897" cy="9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rgbClr val="000000">
                        <a:alpha val="0"/>
                      </a:srgb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>
                      <a:latin typeface="Calibri" pitchFamily="34" charset="0"/>
                    </a:endParaRPr>
                  </a:p>
                </p:txBody>
              </p:sp>
              <p:pic>
                <p:nvPicPr>
                  <p:cNvPr id="60426" name="Picture 8" descr="snp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CD9ACC"/>
                      </a:clrFrom>
                      <a:clrTo>
                        <a:srgbClr val="CD9ACC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624"/>
                    <a:ext cx="1908" cy="3408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>
                        <a:alpha val="0"/>
                      </a:srgbClr>
                    </a:solidFill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6042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60" y="124"/>
                  <a:ext cx="2016" cy="52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 algn="ctr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sz="2400">
                      <a:solidFill>
                        <a:srgbClr val="003366"/>
                      </a:solidFill>
                      <a:latin typeface="Calibri" pitchFamily="34" charset="0"/>
                    </a:rPr>
                    <a:t>Polymorphism</a:t>
                  </a:r>
                </a:p>
              </p:txBody>
            </p:sp>
            <p:sp>
              <p:nvSpPr>
                <p:cNvPr id="604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60" y="530"/>
                  <a:ext cx="2496" cy="49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 algn="ctr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sz="2200">
                      <a:solidFill>
                        <a:srgbClr val="003366"/>
                      </a:solidFill>
                      <a:latin typeface="Calibri" pitchFamily="34" charset="0"/>
                    </a:rPr>
                    <a:t>“poly”</a:t>
                  </a:r>
                  <a:r>
                    <a:rPr lang="en-US" sz="2200">
                      <a:latin typeface="Calibri" pitchFamily="34" charset="0"/>
                    </a:rPr>
                    <a:t> </a:t>
                  </a:r>
                  <a:r>
                    <a:rPr lang="en-US" sz="2200">
                      <a:solidFill>
                        <a:srgbClr val="FF6600"/>
                      </a:solidFill>
                      <a:latin typeface="Calibri" pitchFamily="34" charset="0"/>
                    </a:rPr>
                    <a:t>= many</a:t>
                  </a:r>
                  <a:r>
                    <a:rPr lang="en-US" sz="2200">
                      <a:latin typeface="Calibri" pitchFamily="34" charset="0"/>
                    </a:rPr>
                    <a:t> </a:t>
                  </a:r>
                  <a:r>
                    <a:rPr lang="en-US" sz="2200">
                      <a:solidFill>
                        <a:srgbClr val="003366"/>
                      </a:solidFill>
                      <a:latin typeface="Calibri" pitchFamily="34" charset="0"/>
                    </a:rPr>
                    <a:t>“morph”</a:t>
                  </a:r>
                  <a:r>
                    <a:rPr lang="en-US" sz="2200">
                      <a:latin typeface="Calibri" pitchFamily="34" charset="0"/>
                    </a:rPr>
                    <a:t> </a:t>
                  </a:r>
                  <a:r>
                    <a:rPr lang="en-US" sz="2200">
                      <a:solidFill>
                        <a:srgbClr val="FF6600"/>
                      </a:solidFill>
                      <a:latin typeface="Calibri" pitchFamily="34" charset="0"/>
                    </a:rPr>
                    <a:t>= form</a:t>
                  </a:r>
                  <a:r>
                    <a:rPr lang="en-US" sz="2200">
                      <a:latin typeface="Calibri" pitchFamily="34" charset="0"/>
                    </a:rPr>
                    <a:t> </a:t>
                  </a:r>
                </a:p>
              </p:txBody>
            </p:sp>
            <p:sp>
              <p:nvSpPr>
                <p:cNvPr id="60429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287"/>
                  <a:ext cx="791" cy="731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>
                      <a:solidFill>
                        <a:srgbClr val="003366"/>
                      </a:solidFill>
                      <a:latin typeface="Calibri" pitchFamily="34" charset="0"/>
                    </a:rPr>
                    <a:t>General</a:t>
                  </a:r>
                </a:p>
                <a:p>
                  <a:pPr marL="342900" indent="-342900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>
                      <a:solidFill>
                        <a:srgbClr val="003366"/>
                      </a:solidFill>
                      <a:latin typeface="Calibri" pitchFamily="34" charset="0"/>
                    </a:rPr>
                    <a:t>population</a:t>
                  </a:r>
                </a:p>
              </p:txBody>
            </p:sp>
            <p:sp>
              <p:nvSpPr>
                <p:cNvPr id="60430" name="Rectangle 12"/>
                <p:cNvSpPr>
                  <a:spLocks noChangeArrowheads="1"/>
                </p:cNvSpPr>
                <p:nvPr/>
              </p:nvSpPr>
              <p:spPr bwMode="auto">
                <a:xfrm>
                  <a:off x="4752" y="2587"/>
                  <a:ext cx="386" cy="42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>
                      <a:solidFill>
                        <a:srgbClr val="003366"/>
                      </a:solidFill>
                      <a:latin typeface="Calibri" pitchFamily="34" charset="0"/>
                    </a:rPr>
                    <a:t>94%</a:t>
                  </a:r>
                </a:p>
              </p:txBody>
            </p:sp>
            <p:sp>
              <p:nvSpPr>
                <p:cNvPr id="60431" name="Rectangle 13"/>
                <p:cNvSpPr>
                  <a:spLocks noChangeArrowheads="1"/>
                </p:cNvSpPr>
                <p:nvPr/>
              </p:nvSpPr>
              <p:spPr bwMode="auto">
                <a:xfrm>
                  <a:off x="4800" y="3795"/>
                  <a:ext cx="310" cy="422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>
                      <a:solidFill>
                        <a:srgbClr val="003366"/>
                      </a:solidFill>
                      <a:latin typeface="Calibri" pitchFamily="34" charset="0"/>
                    </a:rPr>
                    <a:t>6%</a:t>
                  </a:r>
                </a:p>
              </p:txBody>
            </p:sp>
            <p:sp>
              <p:nvSpPr>
                <p:cNvPr id="60432" name="Rectangle 14"/>
                <p:cNvSpPr>
                  <a:spLocks noChangeArrowheads="1"/>
                </p:cNvSpPr>
                <p:nvPr/>
              </p:nvSpPr>
              <p:spPr bwMode="auto">
                <a:xfrm>
                  <a:off x="3312" y="3411"/>
                  <a:ext cx="1392" cy="73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>
                      <a:solidFill>
                        <a:srgbClr val="003366"/>
                      </a:solidFill>
                      <a:latin typeface="Calibri" pitchFamily="34" charset="0"/>
                    </a:rPr>
                    <a:t>Single nucleotide</a:t>
                  </a:r>
                </a:p>
                <a:p>
                  <a:pPr marL="342900" indent="-342900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>
                      <a:solidFill>
                        <a:srgbClr val="003366"/>
                      </a:solidFill>
                      <a:latin typeface="Calibri" pitchFamily="34" charset="0"/>
                    </a:rPr>
                    <a:t>Polymorphism (SNP)</a:t>
                  </a:r>
                </a:p>
              </p:txBody>
            </p:sp>
          </p:grpSp>
          <p:sp>
            <p:nvSpPr>
              <p:cNvPr id="60433" name="TextBox 13"/>
              <p:cNvSpPr txBox="1">
                <a:spLocks noChangeArrowheads="1"/>
              </p:cNvSpPr>
              <p:nvPr/>
            </p:nvSpPr>
            <p:spPr bwMode="auto">
              <a:xfrm>
                <a:off x="5487035" y="4571985"/>
                <a:ext cx="685165" cy="6178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latin typeface="Calibri" pitchFamily="34" charset="0"/>
                  </a:rPr>
                  <a:t>GG</a:t>
                </a:r>
              </a:p>
            </p:txBody>
          </p:sp>
          <p:sp>
            <p:nvSpPr>
              <p:cNvPr id="60434" name="TextBox 16"/>
              <p:cNvSpPr txBox="1">
                <a:spLocks noChangeArrowheads="1"/>
              </p:cNvSpPr>
              <p:nvPr/>
            </p:nvSpPr>
            <p:spPr bwMode="auto">
              <a:xfrm>
                <a:off x="6629527" y="4571985"/>
                <a:ext cx="685165" cy="617863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latin typeface="Calibri" pitchFamily="34" charset="0"/>
                  </a:rPr>
                  <a:t>GT</a:t>
                </a:r>
              </a:p>
            </p:txBody>
          </p:sp>
          <p:sp>
            <p:nvSpPr>
              <p:cNvPr id="60435" name="TextBox 17"/>
              <p:cNvSpPr txBox="1">
                <a:spLocks noChangeArrowheads="1"/>
              </p:cNvSpPr>
              <p:nvPr/>
            </p:nvSpPr>
            <p:spPr bwMode="auto">
              <a:xfrm>
                <a:off x="7772019" y="4571985"/>
                <a:ext cx="686816" cy="617863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800">
                    <a:latin typeface="Calibri" pitchFamily="34" charset="0"/>
                  </a:rPr>
                  <a:t>TT</a:t>
                </a:r>
              </a:p>
            </p:txBody>
          </p:sp>
        </p:grpSp>
      </p:grpSp>
      <p:sp>
        <p:nvSpPr>
          <p:cNvPr id="60436" name="Title 1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8000" smtClean="0"/>
              <a:t>Genotype</a:t>
            </a:r>
          </a:p>
        </p:txBody>
      </p: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4191000" y="2133600"/>
            <a:ext cx="2438400" cy="3962400"/>
            <a:chOff x="2640" y="1344"/>
            <a:chExt cx="1536" cy="2496"/>
          </a:xfrm>
        </p:grpSpPr>
        <p:cxnSp>
          <p:nvCxnSpPr>
            <p:cNvPr id="23" name="Straight Connector 22"/>
            <p:cNvCxnSpPr/>
            <p:nvPr/>
          </p:nvCxnSpPr>
          <p:spPr>
            <a:xfrm rot="10800000">
              <a:off x="2640" y="1344"/>
              <a:ext cx="1536" cy="12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2640" y="2592"/>
              <a:ext cx="1536" cy="12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Progesterone Testing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143000"/>
          <a:ext cx="9220200" cy="5715000"/>
        </p:xfrm>
        <a:graphic>
          <a:graphicData uri="http://schemas.openxmlformats.org/presentationml/2006/ole">
            <p:oleObj spid="_x0000_s50180" name="Chart" r:id="rId3" imgW="7553350" imgH="4686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OleChart spid="501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Progesterone Testing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318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Synchronization Program Evaluation</a:t>
            </a:r>
          </a:p>
        </p:txBody>
      </p:sp>
      <p:grpSp>
        <p:nvGrpSpPr>
          <p:cNvPr id="51270" name="Group 70"/>
          <p:cNvGrpSpPr>
            <a:grpSpLocks/>
          </p:cNvGrpSpPr>
          <p:nvPr/>
        </p:nvGrpSpPr>
        <p:grpSpPr bwMode="auto">
          <a:xfrm>
            <a:off x="685800" y="2438400"/>
            <a:ext cx="7924800" cy="3429000"/>
            <a:chOff x="720" y="1344"/>
            <a:chExt cx="4272" cy="1808"/>
          </a:xfrm>
        </p:grpSpPr>
        <p:sp>
          <p:nvSpPr>
            <p:cNvPr id="51238" name="AutoShape 38"/>
            <p:cNvSpPr>
              <a:spLocks noChangeAspect="1" noChangeArrowheads="1"/>
            </p:cNvSpPr>
            <p:nvPr/>
          </p:nvSpPr>
          <p:spPr bwMode="auto">
            <a:xfrm>
              <a:off x="720" y="1344"/>
              <a:ext cx="4272" cy="18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987" y="2211"/>
              <a:ext cx="382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>
              <a:off x="2174" y="2122"/>
              <a:ext cx="0" cy="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Line 41"/>
            <p:cNvSpPr>
              <a:spLocks noChangeShapeType="1"/>
            </p:cNvSpPr>
            <p:nvPr/>
          </p:nvSpPr>
          <p:spPr bwMode="auto">
            <a:xfrm>
              <a:off x="1313" y="2122"/>
              <a:ext cx="1" cy="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Line 42"/>
            <p:cNvSpPr>
              <a:spLocks noChangeShapeType="1"/>
            </p:cNvSpPr>
            <p:nvPr/>
          </p:nvSpPr>
          <p:spPr bwMode="auto">
            <a:xfrm>
              <a:off x="2982" y="2118"/>
              <a:ext cx="1" cy="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>
              <a:off x="3768" y="2118"/>
              <a:ext cx="1" cy="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>
              <a:off x="4235" y="2125"/>
              <a:ext cx="1" cy="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Line 45"/>
            <p:cNvSpPr>
              <a:spLocks noChangeShapeType="1"/>
            </p:cNvSpPr>
            <p:nvPr/>
          </p:nvSpPr>
          <p:spPr bwMode="auto">
            <a:xfrm>
              <a:off x="4569" y="2118"/>
              <a:ext cx="1" cy="1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Text Box 46"/>
            <p:cNvSpPr txBox="1">
              <a:spLocks noChangeArrowheads="1"/>
            </p:cNvSpPr>
            <p:nvPr/>
          </p:nvSpPr>
          <p:spPr bwMode="auto">
            <a:xfrm>
              <a:off x="3746" y="1855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2 days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51247" name="Text Box 47"/>
            <p:cNvSpPr txBox="1">
              <a:spLocks noChangeArrowheads="1"/>
            </p:cNvSpPr>
            <p:nvPr/>
          </p:nvSpPr>
          <p:spPr bwMode="auto">
            <a:xfrm>
              <a:off x="1076" y="2300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>
                  <a:latin typeface="Times New Roman" pitchFamily="18" charset="0"/>
                </a:rPr>
                <a:t>PGF</a:t>
              </a:r>
              <a:r>
                <a:rPr lang="en-US" baseline="-25000">
                  <a:latin typeface="Times New Roman" pitchFamily="18" charset="0"/>
                </a:rPr>
                <a:t>2α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3561" y="2322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>
                  <a:latin typeface="Times New Roman" pitchFamily="18" charset="0"/>
                </a:rPr>
                <a:t>PGF</a:t>
              </a:r>
              <a:r>
                <a:rPr lang="en-US" baseline="-25000">
                  <a:latin typeface="Times New Roman" pitchFamily="18" charset="0"/>
                </a:rPr>
                <a:t>2α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51249" name="Text Box 49"/>
            <p:cNvSpPr txBox="1">
              <a:spLocks noChangeArrowheads="1"/>
            </p:cNvSpPr>
            <p:nvPr/>
          </p:nvSpPr>
          <p:spPr bwMode="auto">
            <a:xfrm>
              <a:off x="1936" y="2315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>
                  <a:latin typeface="Times New Roman" pitchFamily="18" charset="0"/>
                </a:rPr>
                <a:t>PGF</a:t>
              </a:r>
              <a:r>
                <a:rPr lang="en-US" baseline="-25000">
                  <a:latin typeface="Times New Roman" pitchFamily="18" charset="0"/>
                </a:rPr>
                <a:t>2α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2730" y="2315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>
                  <a:latin typeface="Times New Roman" pitchFamily="18" charset="0"/>
                </a:rPr>
                <a:t>GnRH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4013" y="2322"/>
              <a:ext cx="452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>
                  <a:latin typeface="Times New Roman" pitchFamily="18" charset="0"/>
                </a:rPr>
                <a:t>GnRH</a:t>
              </a:r>
              <a:endParaRPr lang="en-US"/>
            </a:p>
            <a:p>
              <a:pPr>
                <a:spcBef>
                  <a:spcPct val="0"/>
                </a:spcBef>
                <a:buFontTx/>
                <a:buNone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51252" name="Text Box 52"/>
            <p:cNvSpPr txBox="1">
              <a:spLocks noChangeArrowheads="1"/>
            </p:cNvSpPr>
            <p:nvPr/>
          </p:nvSpPr>
          <p:spPr bwMode="auto">
            <a:xfrm>
              <a:off x="4421" y="2322"/>
              <a:ext cx="356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>
                  <a:latin typeface="Times New Roman" pitchFamily="18" charset="0"/>
                </a:rPr>
                <a:t>AI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51253" name="Text Box 53"/>
            <p:cNvSpPr txBox="1">
              <a:spLocks noChangeArrowheads="1"/>
            </p:cNvSpPr>
            <p:nvPr/>
          </p:nvSpPr>
          <p:spPr bwMode="auto">
            <a:xfrm>
              <a:off x="4221" y="1855"/>
              <a:ext cx="356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12 h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51254" name="Text Box 54"/>
            <p:cNvSpPr txBox="1">
              <a:spLocks noChangeArrowheads="1"/>
            </p:cNvSpPr>
            <p:nvPr/>
          </p:nvSpPr>
          <p:spPr bwMode="auto">
            <a:xfrm>
              <a:off x="1432" y="1855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14 days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51255" name="Text Box 55"/>
            <p:cNvSpPr txBox="1">
              <a:spLocks noChangeArrowheads="1"/>
            </p:cNvSpPr>
            <p:nvPr/>
          </p:nvSpPr>
          <p:spPr bwMode="auto">
            <a:xfrm>
              <a:off x="2263" y="1855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14 days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51256" name="Text Box 56"/>
            <p:cNvSpPr txBox="1">
              <a:spLocks noChangeArrowheads="1"/>
            </p:cNvSpPr>
            <p:nvPr/>
          </p:nvSpPr>
          <p:spPr bwMode="auto">
            <a:xfrm>
              <a:off x="3123" y="1855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7 days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51257" name="Text Box 57"/>
            <p:cNvSpPr txBox="1">
              <a:spLocks noChangeArrowheads="1"/>
            </p:cNvSpPr>
            <p:nvPr/>
          </p:nvSpPr>
          <p:spPr bwMode="auto">
            <a:xfrm>
              <a:off x="1929" y="2648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itchFamily="18" charset="0"/>
                </a:rPr>
                <a:t>HIGH</a:t>
              </a:r>
              <a:endParaRPr lang="en-US">
                <a:latin typeface="Arial" charset="0"/>
              </a:endParaRPr>
            </a:p>
          </p:txBody>
        </p:sp>
        <p:sp>
          <p:nvSpPr>
            <p:cNvPr id="51258" name="Text Box 58"/>
            <p:cNvSpPr txBox="1">
              <a:spLocks noChangeArrowheads="1"/>
            </p:cNvSpPr>
            <p:nvPr/>
          </p:nvSpPr>
          <p:spPr bwMode="auto">
            <a:xfrm>
              <a:off x="1091" y="2634"/>
              <a:ext cx="534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itchFamily="18" charset="0"/>
                </a:rPr>
                <a:t>HIGH</a:t>
              </a:r>
              <a:endParaRPr lang="en-US">
                <a:latin typeface="Arial" charset="0"/>
              </a:endParaRPr>
            </a:p>
          </p:txBody>
        </p:sp>
        <p:sp>
          <p:nvSpPr>
            <p:cNvPr id="51259" name="Text Box 59"/>
            <p:cNvSpPr txBox="1">
              <a:spLocks noChangeArrowheads="1"/>
            </p:cNvSpPr>
            <p:nvPr/>
          </p:nvSpPr>
          <p:spPr bwMode="auto">
            <a:xfrm>
              <a:off x="2745" y="2648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itchFamily="18" charset="0"/>
                </a:rPr>
                <a:t>HIGH</a:t>
              </a:r>
              <a:endParaRPr lang="en-US">
                <a:latin typeface="Arial" charset="0"/>
              </a:endParaRPr>
            </a:p>
          </p:txBody>
        </p:sp>
        <p:sp>
          <p:nvSpPr>
            <p:cNvPr id="51260" name="Text Box 60"/>
            <p:cNvSpPr txBox="1">
              <a:spLocks noChangeArrowheads="1"/>
            </p:cNvSpPr>
            <p:nvPr/>
          </p:nvSpPr>
          <p:spPr bwMode="auto">
            <a:xfrm>
              <a:off x="3568" y="2656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itchFamily="18" charset="0"/>
                </a:rPr>
                <a:t>HIGH</a:t>
              </a:r>
              <a:endParaRPr lang="en-US">
                <a:latin typeface="Arial" charset="0"/>
              </a:endParaRPr>
            </a:p>
          </p:txBody>
        </p:sp>
        <p:sp>
          <p:nvSpPr>
            <p:cNvPr id="51261" name="Text Box 61"/>
            <p:cNvSpPr txBox="1">
              <a:spLocks noChangeArrowheads="1"/>
            </p:cNvSpPr>
            <p:nvPr/>
          </p:nvSpPr>
          <p:spPr bwMode="auto">
            <a:xfrm>
              <a:off x="4206" y="2656"/>
              <a:ext cx="534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itchFamily="18" charset="0"/>
                </a:rPr>
                <a:t>LOW</a:t>
              </a:r>
              <a:endParaRPr lang="en-US">
                <a:latin typeface="Arial" charset="0"/>
              </a:endParaRPr>
            </a:p>
          </p:txBody>
        </p:sp>
        <p:sp>
          <p:nvSpPr>
            <p:cNvPr id="51262" name="Text Box 62"/>
            <p:cNvSpPr txBox="1">
              <a:spLocks noChangeArrowheads="1"/>
            </p:cNvSpPr>
            <p:nvPr/>
          </p:nvSpPr>
          <p:spPr bwMode="auto">
            <a:xfrm>
              <a:off x="2055" y="2856"/>
              <a:ext cx="2047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000">
                  <a:latin typeface="Times New Roman" pitchFamily="18" charset="0"/>
                </a:rPr>
                <a:t>Desired Progesterone Levels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51263" name="Rectangle 63"/>
            <p:cNvSpPr>
              <a:spLocks noChangeArrowheads="1"/>
            </p:cNvSpPr>
            <p:nvPr/>
          </p:nvSpPr>
          <p:spPr bwMode="auto">
            <a:xfrm>
              <a:off x="987" y="2656"/>
              <a:ext cx="3827" cy="4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Rectangle 64"/>
            <p:cNvSpPr>
              <a:spLocks noChangeArrowheads="1"/>
            </p:cNvSpPr>
            <p:nvPr/>
          </p:nvSpPr>
          <p:spPr bwMode="auto">
            <a:xfrm>
              <a:off x="3724" y="2167"/>
              <a:ext cx="89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Rectangle 65"/>
            <p:cNvSpPr>
              <a:spLocks noChangeArrowheads="1"/>
            </p:cNvSpPr>
            <p:nvPr/>
          </p:nvSpPr>
          <p:spPr bwMode="auto">
            <a:xfrm>
              <a:off x="2938" y="2167"/>
              <a:ext cx="89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Rectangle 66"/>
            <p:cNvSpPr>
              <a:spLocks noChangeArrowheads="1"/>
            </p:cNvSpPr>
            <p:nvPr/>
          </p:nvSpPr>
          <p:spPr bwMode="auto">
            <a:xfrm>
              <a:off x="2129" y="2167"/>
              <a:ext cx="89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Oval 67"/>
            <p:cNvSpPr>
              <a:spLocks noChangeArrowheads="1"/>
            </p:cNvSpPr>
            <p:nvPr/>
          </p:nvSpPr>
          <p:spPr bwMode="auto">
            <a:xfrm>
              <a:off x="4191" y="2167"/>
              <a:ext cx="89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Oval 68"/>
            <p:cNvSpPr>
              <a:spLocks noChangeArrowheads="1"/>
            </p:cNvSpPr>
            <p:nvPr/>
          </p:nvSpPr>
          <p:spPr bwMode="auto">
            <a:xfrm>
              <a:off x="4525" y="2167"/>
              <a:ext cx="89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Text Box 69"/>
            <p:cNvSpPr txBox="1">
              <a:spLocks noChangeArrowheads="1"/>
            </p:cNvSpPr>
            <p:nvPr/>
          </p:nvSpPr>
          <p:spPr bwMode="auto">
            <a:xfrm>
              <a:off x="1573" y="1373"/>
              <a:ext cx="2759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Times New Roman" pitchFamily="18" charset="0"/>
                </a:rPr>
                <a:t>Figure 2.  PreSynch + OvSynch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Progesterone ELISA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When Things Are Working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143000" y="2533650"/>
          <a:ext cx="7010400" cy="3527425"/>
        </p:xfrm>
        <a:graphic>
          <a:graphicData uri="http://schemas.openxmlformats.org/presentationml/2006/ole">
            <p:oleObj spid="_x0000_s52228" name="Chart" r:id="rId3" imgW="8867648" imgH="48385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bldLvl="2" autoUpdateAnimBg="0"/>
      <p:bldOleChart spid="522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Progesterone ELISA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When Things Are Not Working</a:t>
            </a: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2454275"/>
          <a:ext cx="6934200" cy="3492500"/>
        </p:xfrm>
        <a:graphic>
          <a:graphicData uri="http://schemas.openxmlformats.org/presentationml/2006/ole">
            <p:oleObj spid="_x0000_s53252" name="Chart" r:id="rId3" imgW="8877402" imgH="484835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bldLvl="2" autoUpdateAnimBg="0"/>
      <p:bldOleChart spid="532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Proposed Progesterone Profiling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77200" cy="12192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Identify and Test Critical Samples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Monitor % Non-compliance</a:t>
            </a:r>
          </a:p>
          <a:p>
            <a:endParaRPr lang="en-US" sz="2800" smtClean="0">
              <a:solidFill>
                <a:schemeClr val="bg1"/>
              </a:solidFill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2130425"/>
          <a:ext cx="9144000" cy="4651375"/>
        </p:xfrm>
        <a:graphic>
          <a:graphicData uri="http://schemas.openxmlformats.org/presentationml/2006/ole">
            <p:oleObj spid="_x0000_s54276" name="Chart" r:id="rId3" imgW="9534513" imgH="484831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bldLvl="2" autoUpdateAnimBg="0"/>
      <p:bldOleChart spid="542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16"/>
          <p:cNvSpPr>
            <a:spLocks noChangeArrowheads="1"/>
          </p:cNvSpPr>
          <p:nvPr/>
        </p:nvSpPr>
        <p:spPr bwMode="auto">
          <a:xfrm>
            <a:off x="685800" y="4743450"/>
            <a:ext cx="457200" cy="4572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457200" y="4289425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9600">
                <a:solidFill>
                  <a:srgbClr val="FFFF99"/>
                </a:solidFill>
                <a:latin typeface="Forte" pitchFamily="66" charset="0"/>
                <a:sym typeface="Wingdings" pitchFamily="2" charset="2"/>
              </a:rPr>
              <a:t>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86400" y="3810000"/>
            <a:ext cx="3810000" cy="2093913"/>
            <a:chOff x="2903" y="2617"/>
            <a:chExt cx="2905" cy="1751"/>
          </a:xfrm>
        </p:grpSpPr>
        <p:pic>
          <p:nvPicPr>
            <p:cNvPr id="58371" name="Picture 18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339062">
              <a:off x="3480" y="2040"/>
              <a:ext cx="1751" cy="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192" y="2928"/>
              <a:ext cx="2040" cy="12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>
                <a:buNone/>
              </a:pPr>
              <a:r>
                <a:rPr lang="en-US" sz="3600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 Black"/>
                </a:rPr>
                <a:t>4 for 4!</a:t>
              </a:r>
            </a:p>
          </p:txBody>
        </p:sp>
      </p:grp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1600200" y="4267200"/>
            <a:ext cx="1752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5400">
                <a:solidFill>
                  <a:schemeClr val="bg1"/>
                </a:solidFill>
                <a:latin typeface="Arial" charset="0"/>
              </a:rPr>
              <a:t>BVD</a:t>
            </a:r>
          </a:p>
        </p:txBody>
      </p:sp>
      <p:grpSp>
        <p:nvGrpSpPr>
          <p:cNvPr id="58376" name="Group 2"/>
          <p:cNvGrpSpPr>
            <a:grpSpLocks/>
          </p:cNvGrpSpPr>
          <p:nvPr/>
        </p:nvGrpSpPr>
        <p:grpSpPr bwMode="auto">
          <a:xfrm>
            <a:off x="457200" y="2482850"/>
            <a:ext cx="1295400" cy="1555750"/>
            <a:chOff x="288" y="1668"/>
            <a:chExt cx="816" cy="980"/>
          </a:xfrm>
        </p:grpSpPr>
        <p:sp>
          <p:nvSpPr>
            <p:cNvPr id="58377" name="Rectangle 3"/>
            <p:cNvSpPr>
              <a:spLocks noChangeArrowheads="1"/>
            </p:cNvSpPr>
            <p:nvPr/>
          </p:nvSpPr>
          <p:spPr bwMode="auto">
            <a:xfrm>
              <a:off x="432" y="1968"/>
              <a:ext cx="288" cy="288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Text Box 4"/>
            <p:cNvSpPr txBox="1">
              <a:spLocks noChangeArrowheads="1"/>
            </p:cNvSpPr>
            <p:nvPr/>
          </p:nvSpPr>
          <p:spPr bwMode="auto">
            <a:xfrm>
              <a:off x="288" y="1668"/>
              <a:ext cx="81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9600">
                  <a:solidFill>
                    <a:srgbClr val="FFFF99"/>
                  </a:solidFill>
                  <a:latin typeface="Forte" pitchFamily="66" charset="0"/>
                  <a:sym typeface="Wingdings" pitchFamily="2" charset="2"/>
                </a:rPr>
                <a:t></a:t>
              </a:r>
            </a:p>
          </p:txBody>
        </p:sp>
      </p:grpSp>
      <p:sp>
        <p:nvSpPr>
          <p:cNvPr id="5837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2425700"/>
            <a:ext cx="7086600" cy="1470025"/>
          </a:xfrm>
        </p:spPr>
        <p:txBody>
          <a:bodyPr/>
          <a:lstStyle/>
          <a:p>
            <a:pPr algn="l"/>
            <a:r>
              <a:rPr lang="en-US" sz="5400" dirty="0" err="1" smtClean="0">
                <a:solidFill>
                  <a:schemeClr val="bg1"/>
                </a:solidFill>
              </a:rPr>
              <a:t>Johne’s</a:t>
            </a:r>
            <a:r>
              <a:rPr lang="en-US" sz="5400" dirty="0" smtClean="0">
                <a:solidFill>
                  <a:schemeClr val="bg1"/>
                </a:solidFill>
              </a:rPr>
              <a:t> Disease</a:t>
            </a:r>
          </a:p>
        </p:txBody>
      </p:sp>
      <p:sp>
        <p:nvSpPr>
          <p:cNvPr id="58380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9144000" cy="137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7200" b="1" dirty="0" smtClean="0">
                <a:solidFill>
                  <a:srgbClr val="FFFF99"/>
                </a:solidFill>
              </a:rPr>
              <a:t>Could milk work?</a:t>
            </a:r>
          </a:p>
        </p:txBody>
      </p:sp>
      <p:sp>
        <p:nvSpPr>
          <p:cNvPr id="58381" name="Rectangle 10"/>
          <p:cNvSpPr>
            <a:spLocks noChangeArrowheads="1"/>
          </p:cNvSpPr>
          <p:nvPr/>
        </p:nvSpPr>
        <p:spPr bwMode="auto">
          <a:xfrm>
            <a:off x="1600200" y="3352800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5400" dirty="0" err="1">
                <a:solidFill>
                  <a:schemeClr val="bg1"/>
                </a:solidFill>
                <a:latin typeface="Arial" charset="0"/>
              </a:rPr>
              <a:t>Leukosis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Disease</a:t>
            </a:r>
          </a:p>
        </p:txBody>
      </p:sp>
      <p:grpSp>
        <p:nvGrpSpPr>
          <p:cNvPr id="58382" name="Group 11"/>
          <p:cNvGrpSpPr>
            <a:grpSpLocks/>
          </p:cNvGrpSpPr>
          <p:nvPr/>
        </p:nvGrpSpPr>
        <p:grpSpPr bwMode="auto">
          <a:xfrm>
            <a:off x="457200" y="3375025"/>
            <a:ext cx="1295400" cy="1555750"/>
            <a:chOff x="288" y="1668"/>
            <a:chExt cx="816" cy="980"/>
          </a:xfrm>
        </p:grpSpPr>
        <p:sp>
          <p:nvSpPr>
            <p:cNvPr id="58383" name="Rectangle 12"/>
            <p:cNvSpPr>
              <a:spLocks noChangeArrowheads="1"/>
            </p:cNvSpPr>
            <p:nvPr/>
          </p:nvSpPr>
          <p:spPr bwMode="auto">
            <a:xfrm>
              <a:off x="432" y="1968"/>
              <a:ext cx="288" cy="288"/>
            </a:xfrm>
            <a:prstGeom prst="rect">
              <a:avLst/>
            </a:prstGeom>
            <a:noFill/>
            <a:ln w="1016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Text Box 13"/>
            <p:cNvSpPr txBox="1">
              <a:spLocks noChangeArrowheads="1"/>
            </p:cNvSpPr>
            <p:nvPr/>
          </p:nvSpPr>
          <p:spPr bwMode="auto">
            <a:xfrm>
              <a:off x="288" y="1668"/>
              <a:ext cx="81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9600">
                  <a:solidFill>
                    <a:srgbClr val="FFFF99"/>
                  </a:solidFill>
                  <a:latin typeface="Forte" pitchFamily="66" charset="0"/>
                  <a:sym typeface="Wingdings" pitchFamily="2" charset="2"/>
                </a:rPr>
                <a:t></a:t>
              </a:r>
            </a:p>
          </p:txBody>
        </p:sp>
      </p:grpSp>
      <p:sp>
        <p:nvSpPr>
          <p:cNvPr id="58385" name="Rectangle 10"/>
          <p:cNvSpPr>
            <a:spLocks noChangeArrowheads="1"/>
          </p:cNvSpPr>
          <p:nvPr/>
        </p:nvSpPr>
        <p:spPr bwMode="auto">
          <a:xfrm>
            <a:off x="1619250" y="5165725"/>
            <a:ext cx="708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5400">
                <a:solidFill>
                  <a:schemeClr val="bg1"/>
                </a:solidFill>
                <a:latin typeface="Arial" charset="0"/>
              </a:rPr>
              <a:t>Progesterone</a:t>
            </a:r>
          </a:p>
        </p:txBody>
      </p:sp>
      <p:sp>
        <p:nvSpPr>
          <p:cNvPr id="58387" name="Rectangle 12"/>
          <p:cNvSpPr>
            <a:spLocks noChangeArrowheads="1"/>
          </p:cNvSpPr>
          <p:nvPr/>
        </p:nvSpPr>
        <p:spPr bwMode="auto">
          <a:xfrm>
            <a:off x="704850" y="5664200"/>
            <a:ext cx="457200" cy="457200"/>
          </a:xfrm>
          <a:prstGeom prst="rect">
            <a:avLst/>
          </a:prstGeom>
          <a:noFill/>
          <a:ln w="1016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Text Box 13"/>
          <p:cNvSpPr txBox="1">
            <a:spLocks noChangeArrowheads="1"/>
          </p:cNvSpPr>
          <p:nvPr/>
        </p:nvSpPr>
        <p:spPr bwMode="auto">
          <a:xfrm>
            <a:off x="476250" y="5187950"/>
            <a:ext cx="129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9600">
                <a:solidFill>
                  <a:srgbClr val="FFFF99"/>
                </a:solidFill>
                <a:latin typeface="Forte" pitchFamily="66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99"/>
                </a:solidFill>
              </a:rPr>
              <a:t>Looking for Information?</a:t>
            </a:r>
            <a:br>
              <a:rPr lang="en-US" sz="4800" b="1" dirty="0" smtClean="0">
                <a:solidFill>
                  <a:srgbClr val="FFFF99"/>
                </a:solidFill>
              </a:rPr>
            </a:br>
            <a:r>
              <a:rPr lang="en-US" sz="4800" b="1" dirty="0" smtClean="0">
                <a:solidFill>
                  <a:srgbClr val="FFFF99"/>
                </a:solidFill>
              </a:rPr>
              <a:t>It’s In Her Milk</a:t>
            </a:r>
            <a:endParaRPr lang="en-US" sz="4800" b="1" dirty="0" smtClean="0">
              <a:solidFill>
                <a:srgbClr val="FFFF99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276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99"/>
                </a:solidFill>
              </a:rPr>
              <a:t>Significant diagnostic opportunity</a:t>
            </a:r>
          </a:p>
          <a:p>
            <a:r>
              <a:rPr lang="en-US" sz="3600" b="1" dirty="0" smtClean="0">
                <a:solidFill>
                  <a:srgbClr val="FFFF99"/>
                </a:solidFill>
              </a:rPr>
              <a:t>Immediate effects on management</a:t>
            </a:r>
          </a:p>
          <a:p>
            <a:r>
              <a:rPr lang="en-US" sz="3600" b="1" dirty="0" smtClean="0">
                <a:solidFill>
                  <a:srgbClr val="FFFF99"/>
                </a:solidFill>
              </a:rPr>
              <a:t>Future effects on genetic selection</a:t>
            </a:r>
          </a:p>
          <a:p>
            <a:r>
              <a:rPr lang="en-US" sz="3600" b="1" dirty="0" smtClean="0">
                <a:solidFill>
                  <a:srgbClr val="FFFF99"/>
                </a:solidFill>
              </a:rPr>
              <a:t>Enhance value of animal recording</a:t>
            </a:r>
            <a:endParaRPr lang="en-US" sz="3600" b="1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725" y="0"/>
            <a:ext cx="6178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0"/>
            <a:ext cx="2857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2457450" y="2447925"/>
            <a:ext cx="1343025" cy="3805238"/>
            <a:chOff x="1548" y="1542"/>
            <a:chExt cx="846" cy="2397"/>
          </a:xfrm>
        </p:grpSpPr>
        <p:sp>
          <p:nvSpPr>
            <p:cNvPr id="61444" name="Freeform 4"/>
            <p:cNvSpPr>
              <a:spLocks/>
            </p:cNvSpPr>
            <p:nvPr/>
          </p:nvSpPr>
          <p:spPr bwMode="auto">
            <a:xfrm>
              <a:off x="1599" y="1542"/>
              <a:ext cx="795" cy="933"/>
            </a:xfrm>
            <a:custGeom>
              <a:avLst/>
              <a:gdLst/>
              <a:ahLst/>
              <a:cxnLst>
                <a:cxn ang="0">
                  <a:pos x="0" y="933"/>
                </a:cxn>
                <a:cxn ang="0">
                  <a:pos x="795" y="0"/>
                </a:cxn>
              </a:cxnLst>
              <a:rect l="0" t="0" r="r" b="b"/>
              <a:pathLst>
                <a:path w="795" h="933">
                  <a:moveTo>
                    <a:pt x="0" y="933"/>
                  </a:moveTo>
                  <a:lnTo>
                    <a:pt x="795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auto">
            <a:xfrm>
              <a:off x="1548" y="3252"/>
              <a:ext cx="840" cy="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687"/>
                </a:cxn>
              </a:cxnLst>
              <a:rect l="0" t="0" r="r" b="b"/>
              <a:pathLst>
                <a:path w="840" h="687">
                  <a:moveTo>
                    <a:pt x="0" y="0"/>
                  </a:moveTo>
                  <a:lnTo>
                    <a:pt x="840" y="68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3981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3810000" y="838200"/>
            <a:ext cx="4267200" cy="1600200"/>
            <a:chOff x="2400" y="528"/>
            <a:chExt cx="2688" cy="100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400" y="528"/>
              <a:ext cx="2640" cy="10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4464" y="912"/>
              <a:ext cx="960" cy="2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438400"/>
            <a:ext cx="3810000" cy="381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52" name="Title 4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5334000" cy="1143000"/>
          </a:xfrm>
        </p:spPr>
        <p:txBody>
          <a:bodyPr/>
          <a:lstStyle/>
          <a:p>
            <a:pPr algn="l" eaLnBrk="1" hangingPunct="1"/>
            <a:r>
              <a:rPr lang="en-US" sz="7200" smtClean="0"/>
              <a:t>Phenotype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/>
              <a:t>Match Made In </a:t>
            </a:r>
            <a:r>
              <a:rPr lang="en-US" sz="6600" dirty="0" smtClean="0"/>
              <a:t>Heaven</a:t>
            </a:r>
            <a:endParaRPr lang="en-US" sz="3200" dirty="0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073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981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4267200"/>
            <a:ext cx="9144000" cy="2133600"/>
            <a:chOff x="-48" y="3216"/>
            <a:chExt cx="5856" cy="1152"/>
          </a:xfrm>
        </p:grpSpPr>
        <p:pic>
          <p:nvPicPr>
            <p:cNvPr id="63491" name="Picture 3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2" name="Picture 4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9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3" name="Picture 5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5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4" name="Picture 6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3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5" name="Picture 7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11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6" name="Picture 8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1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7" name="Picture 9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3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8" name="Picture 10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15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9" name="Picture 11" descr="Milk_vial_Black_Background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" y="3216"/>
              <a:ext cx="69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68" name="Group 56"/>
          <p:cNvGrpSpPr>
            <a:grpSpLocks/>
          </p:cNvGrpSpPr>
          <p:nvPr/>
        </p:nvGrpSpPr>
        <p:grpSpPr bwMode="auto">
          <a:xfrm>
            <a:off x="374650" y="-1162050"/>
            <a:ext cx="7778750" cy="10001250"/>
            <a:chOff x="236" y="-732"/>
            <a:chExt cx="4900" cy="6300"/>
          </a:xfrm>
        </p:grpSpPr>
        <p:grpSp>
          <p:nvGrpSpPr>
            <p:cNvPr id="63501" name="Group 55"/>
            <p:cNvGrpSpPr>
              <a:grpSpLocks/>
            </p:cNvGrpSpPr>
            <p:nvPr/>
          </p:nvGrpSpPr>
          <p:grpSpPr bwMode="auto">
            <a:xfrm>
              <a:off x="236" y="-732"/>
              <a:ext cx="4900" cy="6300"/>
              <a:chOff x="236" y="-732"/>
              <a:chExt cx="4900" cy="6300"/>
            </a:xfrm>
          </p:grpSpPr>
          <p:pic>
            <p:nvPicPr>
              <p:cNvPr id="63502" name="Picture 25" descr="Ma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6" y="-732"/>
                <a:ext cx="4900" cy="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503" name="Group 26"/>
              <p:cNvGrpSpPr>
                <a:grpSpLocks/>
              </p:cNvGrpSpPr>
              <p:nvPr/>
            </p:nvGrpSpPr>
            <p:grpSpPr bwMode="auto">
              <a:xfrm>
                <a:off x="3011" y="1266"/>
                <a:ext cx="87" cy="90"/>
                <a:chOff x="1008" y="3702"/>
                <a:chExt cx="87" cy="90"/>
              </a:xfrm>
            </p:grpSpPr>
            <p:sp>
              <p:nvSpPr>
                <p:cNvPr id="63504" name="Oval 27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06" name="Group 29"/>
              <p:cNvGrpSpPr>
                <a:grpSpLocks/>
              </p:cNvGrpSpPr>
              <p:nvPr/>
            </p:nvGrpSpPr>
            <p:grpSpPr bwMode="auto">
              <a:xfrm>
                <a:off x="2894" y="1047"/>
                <a:ext cx="87" cy="90"/>
                <a:chOff x="1008" y="3702"/>
                <a:chExt cx="87" cy="90"/>
              </a:xfrm>
            </p:grpSpPr>
            <p:sp>
              <p:nvSpPr>
                <p:cNvPr id="63507" name="Oval 30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09" name="Group 32"/>
              <p:cNvGrpSpPr>
                <a:grpSpLocks/>
              </p:cNvGrpSpPr>
              <p:nvPr/>
            </p:nvGrpSpPr>
            <p:grpSpPr bwMode="auto">
              <a:xfrm>
                <a:off x="2777" y="930"/>
                <a:ext cx="87" cy="90"/>
                <a:chOff x="1008" y="3702"/>
                <a:chExt cx="87" cy="90"/>
              </a:xfrm>
            </p:grpSpPr>
            <p:sp>
              <p:nvSpPr>
                <p:cNvPr id="63510" name="Oval 33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AutoShape 34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12" name="Group 35"/>
              <p:cNvGrpSpPr>
                <a:grpSpLocks/>
              </p:cNvGrpSpPr>
              <p:nvPr/>
            </p:nvGrpSpPr>
            <p:grpSpPr bwMode="auto">
              <a:xfrm>
                <a:off x="1370" y="2091"/>
                <a:ext cx="87" cy="90"/>
                <a:chOff x="1008" y="3702"/>
                <a:chExt cx="87" cy="90"/>
              </a:xfrm>
            </p:grpSpPr>
            <p:sp>
              <p:nvSpPr>
                <p:cNvPr id="63513" name="Oval 36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AutoShape 37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15" name="Group 38"/>
              <p:cNvGrpSpPr>
                <a:grpSpLocks/>
              </p:cNvGrpSpPr>
              <p:nvPr/>
            </p:nvGrpSpPr>
            <p:grpSpPr bwMode="auto">
              <a:xfrm>
                <a:off x="2453" y="2460"/>
                <a:ext cx="87" cy="90"/>
                <a:chOff x="1008" y="3702"/>
                <a:chExt cx="87" cy="90"/>
              </a:xfrm>
            </p:grpSpPr>
            <p:sp>
              <p:nvSpPr>
                <p:cNvPr id="63516" name="Oval 39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AutoShape 40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18" name="Group 41"/>
              <p:cNvGrpSpPr>
                <a:grpSpLocks/>
              </p:cNvGrpSpPr>
              <p:nvPr/>
            </p:nvGrpSpPr>
            <p:grpSpPr bwMode="auto">
              <a:xfrm>
                <a:off x="3260" y="1131"/>
                <a:ext cx="87" cy="90"/>
                <a:chOff x="1008" y="3702"/>
                <a:chExt cx="87" cy="90"/>
              </a:xfrm>
            </p:grpSpPr>
            <p:sp>
              <p:nvSpPr>
                <p:cNvPr id="63519" name="Oval 42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AutoShape 43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21" name="Group 44"/>
              <p:cNvGrpSpPr>
                <a:grpSpLocks/>
              </p:cNvGrpSpPr>
              <p:nvPr/>
            </p:nvGrpSpPr>
            <p:grpSpPr bwMode="auto">
              <a:xfrm>
                <a:off x="3614" y="1206"/>
                <a:ext cx="87" cy="90"/>
                <a:chOff x="1008" y="3702"/>
                <a:chExt cx="87" cy="90"/>
              </a:xfrm>
            </p:grpSpPr>
            <p:sp>
              <p:nvSpPr>
                <p:cNvPr id="63522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6" name="AutoShape 46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3524" name="Group 47"/>
              <p:cNvGrpSpPr>
                <a:grpSpLocks/>
              </p:cNvGrpSpPr>
              <p:nvPr/>
            </p:nvGrpSpPr>
            <p:grpSpPr bwMode="auto">
              <a:xfrm>
                <a:off x="4124" y="1659"/>
                <a:ext cx="87" cy="90"/>
                <a:chOff x="1008" y="3702"/>
                <a:chExt cx="87" cy="90"/>
              </a:xfrm>
            </p:grpSpPr>
            <p:sp>
              <p:nvSpPr>
                <p:cNvPr id="63525" name="Oval 48"/>
                <p:cNvSpPr>
                  <a:spLocks noChangeArrowheads="1"/>
                </p:cNvSpPr>
                <p:nvPr/>
              </p:nvSpPr>
              <p:spPr bwMode="auto">
                <a:xfrm>
                  <a:off x="1008" y="3702"/>
                  <a:ext cx="87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9" name="AutoShape 49"/>
                <p:cNvSpPr>
                  <a:spLocks noChangeArrowheads="1"/>
                </p:cNvSpPr>
                <p:nvPr/>
              </p:nvSpPr>
              <p:spPr bwMode="auto">
                <a:xfrm>
                  <a:off x="1011" y="3711"/>
                  <a:ext cx="81" cy="63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3527" name="Group 52"/>
            <p:cNvGrpSpPr>
              <a:grpSpLocks/>
            </p:cNvGrpSpPr>
            <p:nvPr/>
          </p:nvGrpSpPr>
          <p:grpSpPr bwMode="auto">
            <a:xfrm>
              <a:off x="4141" y="1325"/>
              <a:ext cx="87" cy="90"/>
              <a:chOff x="4141" y="1325"/>
              <a:chExt cx="87" cy="90"/>
            </a:xfrm>
          </p:grpSpPr>
          <p:sp>
            <p:nvSpPr>
              <p:cNvPr id="63528" name="Oval 39"/>
              <p:cNvSpPr>
                <a:spLocks noChangeArrowheads="1"/>
              </p:cNvSpPr>
              <p:nvPr/>
            </p:nvSpPr>
            <p:spPr bwMode="auto">
              <a:xfrm>
                <a:off x="4141" y="1325"/>
                <a:ext cx="87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40"/>
              <p:cNvSpPr>
                <a:spLocks noChangeArrowheads="1"/>
              </p:cNvSpPr>
              <p:nvPr/>
            </p:nvSpPr>
            <p:spPr bwMode="auto">
              <a:xfrm>
                <a:off x="4149" y="1334"/>
                <a:ext cx="75" cy="63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Impact" pitchFamily="34" charset="0"/>
              </a:rPr>
              <a:t>Consider the possibility…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232400" y="990600"/>
            <a:ext cx="3530600" cy="725488"/>
          </a:xfrm>
          <a:prstGeom prst="roundRect">
            <a:avLst>
              <a:gd name="adj" fmla="val 16667"/>
            </a:avLst>
          </a:prstGeom>
          <a:solidFill>
            <a:srgbClr val="808080">
              <a:alpha val="49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18" charset="0"/>
              </a:rPr>
              <a:t>4.5 million cows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724400" y="2971800"/>
            <a:ext cx="3894138" cy="1335088"/>
          </a:xfrm>
          <a:prstGeom prst="roundRect">
            <a:avLst>
              <a:gd name="adj" fmla="val 16667"/>
            </a:avLst>
          </a:prstGeom>
          <a:solidFill>
            <a:srgbClr val="808080">
              <a:alpha val="49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18" charset="0"/>
              </a:rPr>
              <a:t>coast to coast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18" charset="0"/>
              </a:rPr>
              <a:t>Canada to Mexico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81000" y="2189163"/>
            <a:ext cx="4911725" cy="725487"/>
          </a:xfrm>
          <a:prstGeom prst="roundRect">
            <a:avLst>
              <a:gd name="adj" fmla="val 16667"/>
            </a:avLst>
          </a:prstGeom>
          <a:solidFill>
            <a:srgbClr val="808080">
              <a:alpha val="49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18" charset="0"/>
              </a:rPr>
              <a:t>Network of laboratories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791200" y="4648200"/>
            <a:ext cx="2570163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Surveillance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4114800" y="4419600"/>
            <a:ext cx="4371975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Production efficiency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3973513" y="5594350"/>
            <a:ext cx="2198687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Genomics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62000" y="5105400"/>
            <a:ext cx="3109913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Animal Health</a:t>
            </a: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990600" y="4724400"/>
            <a:ext cx="3379788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Product Quality</a:t>
            </a: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1676400" y="5486400"/>
            <a:ext cx="6034088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International Competitiveness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762000" y="4495800"/>
            <a:ext cx="2790825" cy="725488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18" charset="0"/>
              </a:rPr>
              <a:t>Sustainability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048000" y="6858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 enhance: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048000" y="6858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to improve: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 animBg="1"/>
      <p:bldP spid="3077" grpId="1" animBg="1"/>
      <p:bldP spid="3078" grpId="0" animBg="1"/>
      <p:bldP spid="3078" grpId="1" animBg="1"/>
      <p:bldP spid="3079" grpId="0" animBg="1"/>
      <p:bldP spid="3089" grpId="0" animBg="1"/>
      <p:bldP spid="3089" grpId="1" animBg="1"/>
      <p:bldP spid="3090" grpId="0" animBg="1"/>
      <p:bldP spid="3090" grpId="1" animBg="1"/>
      <p:bldP spid="3091" grpId="0" animBg="1"/>
      <p:bldP spid="3091" grpId="1" animBg="1"/>
      <p:bldP spid="3092" grpId="0" animBg="1"/>
      <p:bldP spid="3092" grpId="1" animBg="1"/>
      <p:bldP spid="3093" grpId="0" animBg="1"/>
      <p:bldP spid="3093" grpId="1" animBg="1"/>
      <p:bldP spid="3094" grpId="0" animBg="1"/>
      <p:bldP spid="3094" grpId="1" animBg="1"/>
      <p:bldP spid="3095" grpId="0" animBg="1"/>
      <p:bldP spid="3098" grpId="0"/>
      <p:bldP spid="3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AutoShape 17"/>
          <p:cNvSpPr>
            <a:spLocks noChangeArrowheads="1"/>
          </p:cNvSpPr>
          <p:nvPr/>
        </p:nvSpPr>
        <p:spPr bwMode="auto">
          <a:xfrm rot="2611784">
            <a:off x="4727575" y="-720725"/>
            <a:ext cx="5102225" cy="4686300"/>
          </a:xfrm>
          <a:prstGeom prst="irregularSeal2">
            <a:avLst/>
          </a:prstGeom>
          <a:solidFill>
            <a:srgbClr val="0000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10" name="Picture 18" descr="vial1new"/>
          <p:cNvPicPr>
            <a:picLocks noChangeAspect="1" noChangeArrowheads="1"/>
          </p:cNvPicPr>
          <p:nvPr/>
        </p:nvPicPr>
        <p:blipFill>
          <a:blip r:embed="rId4"/>
          <a:srcRect l="21428" t="18750" r="25000" b="16667"/>
          <a:stretch>
            <a:fillRect/>
          </a:stretch>
        </p:blipFill>
        <p:spPr bwMode="auto">
          <a:xfrm>
            <a:off x="6642100" y="3733800"/>
            <a:ext cx="1438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84900" y="2301875"/>
            <a:ext cx="1981200" cy="2438400"/>
            <a:chOff x="3984" y="2016"/>
            <a:chExt cx="1248" cy="1536"/>
          </a:xfrm>
        </p:grpSpPr>
        <p:sp>
          <p:nvSpPr>
            <p:cNvPr id="9229" name="Freeform 22"/>
            <p:cNvSpPr>
              <a:spLocks/>
            </p:cNvSpPr>
            <p:nvPr/>
          </p:nvSpPr>
          <p:spPr bwMode="auto">
            <a:xfrm>
              <a:off x="3984" y="2256"/>
              <a:ext cx="1248" cy="1296"/>
            </a:xfrm>
            <a:custGeom>
              <a:avLst/>
              <a:gdLst>
                <a:gd name="T0" fmla="*/ 0 w 1248"/>
                <a:gd name="T1" fmla="*/ 0 h 1296"/>
                <a:gd name="T2" fmla="*/ 528 w 1248"/>
                <a:gd name="T3" fmla="*/ 912 h 1296"/>
                <a:gd name="T4" fmla="*/ 576 w 1248"/>
                <a:gd name="T5" fmla="*/ 1296 h 1296"/>
                <a:gd name="T6" fmla="*/ 672 w 1248"/>
                <a:gd name="T7" fmla="*/ 1296 h 1296"/>
                <a:gd name="T8" fmla="*/ 720 w 1248"/>
                <a:gd name="T9" fmla="*/ 912 h 1296"/>
                <a:gd name="T10" fmla="*/ 1248 w 1248"/>
                <a:gd name="T11" fmla="*/ 0 h 1296"/>
                <a:gd name="T12" fmla="*/ 0 w 1248"/>
                <a:gd name="T13" fmla="*/ 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8"/>
                <a:gd name="T22" fmla="*/ 0 h 1296"/>
                <a:gd name="T23" fmla="*/ 1248 w 1248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8" h="1296">
                  <a:moveTo>
                    <a:pt x="0" y="0"/>
                  </a:moveTo>
                  <a:lnTo>
                    <a:pt x="528" y="912"/>
                  </a:lnTo>
                  <a:lnTo>
                    <a:pt x="576" y="1296"/>
                  </a:lnTo>
                  <a:lnTo>
                    <a:pt x="672" y="1296"/>
                  </a:lnTo>
                  <a:lnTo>
                    <a:pt x="720" y="912"/>
                  </a:lnTo>
                  <a:lnTo>
                    <a:pt x="12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Oval 23"/>
            <p:cNvSpPr>
              <a:spLocks noChangeArrowheads="1"/>
            </p:cNvSpPr>
            <p:nvPr/>
          </p:nvSpPr>
          <p:spPr bwMode="auto">
            <a:xfrm>
              <a:off x="3984" y="2016"/>
              <a:ext cx="1248" cy="43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24"/>
            <p:cNvSpPr>
              <a:spLocks noChangeShapeType="1"/>
            </p:cNvSpPr>
            <p:nvPr/>
          </p:nvSpPr>
          <p:spPr bwMode="auto">
            <a:xfrm flipH="1">
              <a:off x="4704" y="2544"/>
              <a:ext cx="144" cy="38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25"/>
            <p:cNvSpPr>
              <a:spLocks noChangeShapeType="1"/>
            </p:cNvSpPr>
            <p:nvPr/>
          </p:nvSpPr>
          <p:spPr bwMode="auto">
            <a:xfrm rot="8400000" flipH="1">
              <a:off x="4368" y="2544"/>
              <a:ext cx="144" cy="38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706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Much Information </a:t>
            </a:r>
            <a:br>
              <a:rPr lang="en-US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in Milk?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5410200" cy="2971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8800" u="sng" smtClean="0">
                <a:solidFill>
                  <a:srgbClr val="FF9933"/>
                </a:solidFill>
                <a:latin typeface="Forte" pitchFamily="66" charset="0"/>
              </a:rPr>
              <a:t>Everything</a:t>
            </a:r>
          </a:p>
          <a:p>
            <a:pPr lvl="1"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Cow</a:t>
            </a:r>
          </a:p>
          <a:p>
            <a:pPr lvl="1"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Environment</a:t>
            </a:r>
          </a:p>
          <a:p>
            <a:pPr eaLnBrk="1" hangingPunct="1">
              <a:defRPr/>
            </a:pPr>
            <a:endParaRPr lang="en-US" sz="4000" b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8212" name="Text Box 20" descr="Newsprint"/>
          <p:cNvSpPr txBox="1">
            <a:spLocks noChangeArrowheads="1"/>
          </p:cNvSpPr>
          <p:nvPr/>
        </p:nvSpPr>
        <p:spPr bwMode="auto">
          <a:xfrm rot="-1229921">
            <a:off x="5800725" y="874713"/>
            <a:ext cx="2398713" cy="6413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CCFFCC"/>
                </a:solidFill>
                <a:latin typeface="Berlin Sans FB" pitchFamily="34" charset="0"/>
              </a:rPr>
              <a:t>metabolites</a:t>
            </a:r>
          </a:p>
        </p:txBody>
      </p:sp>
      <p:sp>
        <p:nvSpPr>
          <p:cNvPr id="8218" name="Text Box 26" descr="Newsprint"/>
          <p:cNvSpPr txBox="1">
            <a:spLocks noChangeArrowheads="1"/>
          </p:cNvSpPr>
          <p:nvPr/>
        </p:nvSpPr>
        <p:spPr bwMode="auto">
          <a:xfrm rot="2285267">
            <a:off x="4756150" y="1687513"/>
            <a:ext cx="2609850" cy="6413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DB43"/>
                </a:solidFill>
                <a:latin typeface="Cooper Black" pitchFamily="18" charset="0"/>
              </a:rPr>
              <a:t>antibodies</a:t>
            </a:r>
          </a:p>
        </p:txBody>
      </p:sp>
      <p:sp>
        <p:nvSpPr>
          <p:cNvPr id="8219" name="Text Box 27" descr="Newsprint"/>
          <p:cNvSpPr txBox="1">
            <a:spLocks noChangeArrowheads="1"/>
          </p:cNvSpPr>
          <p:nvPr/>
        </p:nvSpPr>
        <p:spPr bwMode="auto">
          <a:xfrm rot="1220148">
            <a:off x="6280150" y="1719263"/>
            <a:ext cx="1708150" cy="6413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CCECFF"/>
                </a:solidFill>
                <a:latin typeface="Bodoni MT Black" pitchFamily="18" charset="0"/>
              </a:rPr>
              <a:t>DNA</a:t>
            </a:r>
          </a:p>
        </p:txBody>
      </p:sp>
      <p:sp>
        <p:nvSpPr>
          <p:cNvPr id="8211" name="Text Box 19" descr="Newsprint"/>
          <p:cNvSpPr txBox="1">
            <a:spLocks noChangeArrowheads="1"/>
          </p:cNvSpPr>
          <p:nvPr/>
        </p:nvSpPr>
        <p:spPr bwMode="auto">
          <a:xfrm rot="-2394448">
            <a:off x="7304088" y="1719263"/>
            <a:ext cx="1795462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CC99"/>
                </a:solidFill>
                <a:latin typeface="Poor Richard" pitchFamily="18" charset="0"/>
              </a:rPr>
              <a:t>antigens</a:t>
            </a: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5257800" y="4876800"/>
            <a:ext cx="685800" cy="457200"/>
          </a:xfrm>
          <a:prstGeom prst="ellipse">
            <a:avLst/>
          </a:prstGeom>
          <a:gradFill rotWithShape="1">
            <a:gsLst>
              <a:gs pos="0">
                <a:srgbClr val="FFB66D"/>
              </a:gs>
              <a:gs pos="100000">
                <a:srgbClr val="FF9933">
                  <a:alpha val="2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D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822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nimBg="1"/>
      <p:bldP spid="8209" grpId="1" animBg="1"/>
      <p:bldP spid="8194" grpId="0"/>
      <p:bldP spid="8195" grpId="0" build="allAtOnce"/>
      <p:bldP spid="8212" grpId="0"/>
      <p:bldP spid="8212" grpId="1"/>
      <p:bldP spid="8218" grpId="0"/>
      <p:bldP spid="8218" grpId="1"/>
      <p:bldP spid="8219" grpId="0"/>
      <p:bldP spid="8219" grpId="1"/>
      <p:bldP spid="8211" grpId="0"/>
      <p:bldP spid="8211" grpId="1"/>
      <p:bldP spid="8223" grpId="0" animBg="1"/>
      <p:bldP spid="82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4525"/>
            <a:ext cx="46640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914525"/>
            <a:ext cx="46640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096000" y="1676400"/>
            <a:ext cx="1752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800">
                <a:latin typeface="Cooper Black" pitchFamily="18" charset="0"/>
              </a:rPr>
              <a:t>Caseins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800">
                <a:latin typeface="Cooper Black" pitchFamily="18" charset="0"/>
              </a:rPr>
              <a:t>(A1/A2)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791200" y="1676400"/>
            <a:ext cx="2362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800">
                <a:latin typeface="Cooper Black" pitchFamily="18" charset="0"/>
              </a:rPr>
              <a:t>Fatty Acids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800">
                <a:latin typeface="Cooper Black" pitchFamily="18" charset="0"/>
              </a:rPr>
              <a:t>(CLA)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Altering the Nutritional </a:t>
            </a:r>
            <a:br>
              <a:rPr lang="en-US" dirty="0" smtClean="0"/>
            </a:br>
            <a:r>
              <a:rPr lang="en-US" dirty="0" smtClean="0"/>
              <a:t>Value of Milk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An optimal milk exists</a:t>
            </a:r>
          </a:p>
          <a:p>
            <a:pPr lvl="1" eaLnBrk="1" hangingPunct="1"/>
            <a:r>
              <a:rPr lang="en-US" dirty="0" smtClean="0"/>
              <a:t>Phenotype/Genotype</a:t>
            </a:r>
            <a:endParaRPr lang="en-US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33750" y="2590800"/>
            <a:ext cx="2152650" cy="3140075"/>
            <a:chOff x="2100" y="1632"/>
            <a:chExt cx="1356" cy="1978"/>
          </a:xfrm>
        </p:grpSpPr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2400" y="1800"/>
              <a:ext cx="1056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5000">
                  <a:latin typeface="Arial Black" pitchFamily="34" charset="0"/>
                </a:rPr>
                <a:t>=</a:t>
              </a:r>
            </a:p>
          </p:txBody>
        </p:sp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2100" y="1632"/>
              <a:ext cx="1056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0" dirty="0">
                  <a:solidFill>
                    <a:srgbClr val="CC0000"/>
                  </a:solidFill>
                  <a:latin typeface="Lucida Handwriting" pitchFamily="66" charset="0"/>
                </a:rPr>
                <a:t>?</a:t>
              </a:r>
            </a:p>
          </p:txBody>
        </p:sp>
      </p:grp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 b="21149"/>
          <a:stretch>
            <a:fillRect/>
          </a:stretch>
        </p:blipFill>
        <p:spPr bwMode="auto">
          <a:xfrm>
            <a:off x="1066800" y="3592513"/>
            <a:ext cx="34290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4" grpId="1"/>
      <p:bldP spid="10254" grpId="2"/>
      <p:bldP spid="10251" grpId="0"/>
      <p:bldP spid="10251" grpId="1"/>
      <p:bldP spid="10251" grpId="2"/>
      <p:bldP spid="10242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09700"/>
            <a:ext cx="7620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Mastitis-Udder Infection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315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In early stages of infection, </a:t>
            </a:r>
          </a:p>
          <a:p>
            <a:pPr eaLnBrk="1" hangingPunct="1">
              <a:buFontTx/>
              <a:buNone/>
            </a:pPr>
            <a:r>
              <a:rPr lang="en-US" sz="3600" smtClean="0"/>
              <a:t>	there’s communication going 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050" y="4564063"/>
            <a:ext cx="6115050" cy="2598737"/>
            <a:chOff x="-96" y="2875"/>
            <a:chExt cx="3852" cy="1637"/>
          </a:xfrm>
        </p:grpSpPr>
        <p:grpSp>
          <p:nvGrpSpPr>
            <p:cNvPr id="10246" name="Group 20"/>
            <p:cNvGrpSpPr>
              <a:grpSpLocks/>
            </p:cNvGrpSpPr>
            <p:nvPr/>
          </p:nvGrpSpPr>
          <p:grpSpPr bwMode="auto">
            <a:xfrm>
              <a:off x="96" y="2875"/>
              <a:ext cx="3660" cy="1349"/>
              <a:chOff x="-12" y="2847"/>
              <a:chExt cx="3660" cy="1349"/>
            </a:xfrm>
          </p:grpSpPr>
          <p:pic>
            <p:nvPicPr>
              <p:cNvPr id="10248" name="Picture 1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2171623">
                <a:off x="-12" y="2847"/>
                <a:ext cx="1296" cy="1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9" name="Picture 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4289254">
                <a:off x="2381" y="2928"/>
                <a:ext cx="1296" cy="1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250" name="Group 10"/>
              <p:cNvGrpSpPr>
                <a:grpSpLocks/>
              </p:cNvGrpSpPr>
              <p:nvPr/>
            </p:nvGrpSpPr>
            <p:grpSpPr bwMode="auto">
              <a:xfrm>
                <a:off x="912" y="2982"/>
                <a:ext cx="1782" cy="714"/>
                <a:chOff x="2430" y="1806"/>
                <a:chExt cx="1782" cy="714"/>
              </a:xfrm>
            </p:grpSpPr>
            <p:pic>
              <p:nvPicPr>
                <p:cNvPr id="10251" name="Picture 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430" y="1806"/>
                  <a:ext cx="900" cy="7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52" name="Picture 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3312" y="1812"/>
                  <a:ext cx="900" cy="7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47" name="Text Box 15"/>
            <p:cNvSpPr txBox="1">
              <a:spLocks noChangeArrowheads="1"/>
            </p:cNvSpPr>
            <p:nvPr/>
          </p:nvSpPr>
          <p:spPr bwMode="auto">
            <a:xfrm>
              <a:off x="-96" y="3925"/>
              <a:ext cx="3696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ctr">
                <a:buFontTx/>
                <a:buNone/>
              </a:pPr>
              <a:r>
                <a:rPr lang="en-US" sz="2800" b="1" i="1">
                  <a:latin typeface="Lucida Handwriting" pitchFamily="66" charset="0"/>
                </a:rPr>
                <a:t>Discover the language!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b="1" i="1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515</Words>
  <Application>Microsoft Office PowerPoint</Application>
  <PresentationFormat>On-screen Show (4:3)</PresentationFormat>
  <Paragraphs>205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Chart</vt:lpstr>
      <vt:lpstr>Slide 1</vt:lpstr>
      <vt:lpstr>Slide 2</vt:lpstr>
      <vt:lpstr>Genotype</vt:lpstr>
      <vt:lpstr>Phenotype</vt:lpstr>
      <vt:lpstr>Match Made In Heaven</vt:lpstr>
      <vt:lpstr>Consider the possibility…</vt:lpstr>
      <vt:lpstr>How Much Information  is in Milk?</vt:lpstr>
      <vt:lpstr>Altering the Nutritional  Value of Milk</vt:lpstr>
      <vt:lpstr>Mastitis-Udder Infection</vt:lpstr>
      <vt:lpstr>Johne’s Disease</vt:lpstr>
      <vt:lpstr>Johne’s</vt:lpstr>
      <vt:lpstr>Slide 12</vt:lpstr>
      <vt:lpstr>Slide 13</vt:lpstr>
      <vt:lpstr>Milk Johne’s Testing</vt:lpstr>
      <vt:lpstr>Milk Johne’s Testing Program</vt:lpstr>
      <vt:lpstr>Milk Johne’s Testing Program</vt:lpstr>
      <vt:lpstr>Herd Management Report</vt:lpstr>
      <vt:lpstr>Johne’s Disease</vt:lpstr>
      <vt:lpstr>Leukosis</vt:lpstr>
      <vt:lpstr>Leukosis</vt:lpstr>
      <vt:lpstr>Slide 21</vt:lpstr>
      <vt:lpstr>Leukosis Milk Testing Program</vt:lpstr>
      <vt:lpstr>Johne’s Disease</vt:lpstr>
      <vt:lpstr>BVD</vt:lpstr>
      <vt:lpstr>BVD</vt:lpstr>
      <vt:lpstr>BVD Milk Testing Program</vt:lpstr>
      <vt:lpstr>BVD Milk Testing Program</vt:lpstr>
      <vt:lpstr>Johne’s Disease</vt:lpstr>
      <vt:lpstr>Progesterone Testing</vt:lpstr>
      <vt:lpstr>Progesterone Testing</vt:lpstr>
      <vt:lpstr>Progesterone Testing</vt:lpstr>
      <vt:lpstr>Progesterone ELISA</vt:lpstr>
      <vt:lpstr>Progesterone ELISA</vt:lpstr>
      <vt:lpstr>Proposed Progesterone Profiling</vt:lpstr>
      <vt:lpstr>Johne’s Disease</vt:lpstr>
      <vt:lpstr>Looking for Information? It’s In Her Milk</vt:lpstr>
      <vt:lpstr>Slide 37</vt:lpstr>
    </vt:vector>
  </TitlesOfParts>
  <Company>NorthStar Cooperative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We Build It, They Will Come</dc:title>
  <dc:creator> </dc:creator>
  <cp:lastModifiedBy>Todd Byrem</cp:lastModifiedBy>
  <cp:revision>104</cp:revision>
  <dcterms:created xsi:type="dcterms:W3CDTF">2007-09-15T16:09:27Z</dcterms:created>
  <dcterms:modified xsi:type="dcterms:W3CDTF">2008-06-13T17:16:05Z</dcterms:modified>
</cp:coreProperties>
</file>